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9" r:id="rId5"/>
    <p:sldId id="274" r:id="rId6"/>
    <p:sldId id="282" r:id="rId7"/>
    <p:sldId id="283" r:id="rId8"/>
    <p:sldId id="284" r:id="rId9"/>
    <p:sldId id="285" r:id="rId10"/>
    <p:sldId id="286" r:id="rId11"/>
    <p:sldId id="281" r:id="rId12"/>
    <p:sldId id="279" r:id="rId13"/>
    <p:sldId id="268" r:id="rId14"/>
    <p:sldId id="270" r:id="rId15"/>
    <p:sldId id="261" r:id="rId16"/>
    <p:sldId id="275" r:id="rId17"/>
    <p:sldId id="278" r:id="rId18"/>
    <p:sldId id="276" r:id="rId19"/>
    <p:sldId id="273" r:id="rId20"/>
    <p:sldId id="277" r:id="rId21"/>
    <p:sldId id="271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168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787438028580102"/>
          <c:y val="1.2820512820512799E-2"/>
          <c:w val="0.64244393792881149"/>
          <c:h val="0.9310430042398549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Juni 2013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dLbl>
              <c:idx val="1"/>
              <c:layout>
                <c:manualLayout>
                  <c:x val="4.6296296296296597E-3"/>
                  <c:y val="2.671118249984279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4BA-44F1-8DF4-6AC86DF78856}"/>
                </c:ext>
              </c:extLst>
            </c:dLbl>
            <c:dLbl>
              <c:idx val="2"/>
              <c:layout>
                <c:manualLayout>
                  <c:x val="-3.08641975308644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4BA-44F1-8DF4-6AC86DF78856}"/>
                </c:ext>
              </c:extLst>
            </c:dLbl>
            <c:dLbl>
              <c:idx val="4"/>
              <c:layout>
                <c:manualLayout>
                  <c:x val="-4.6296296296296597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4BA-44F1-8DF4-6AC86DF78856}"/>
                </c:ext>
              </c:extLst>
            </c:dLbl>
            <c:dLbl>
              <c:idx val="9"/>
              <c:layout>
                <c:manualLayout>
                  <c:x val="0"/>
                  <c:y val="3.31314354936403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4BA-44F1-8DF4-6AC86DF78856}"/>
                </c:ext>
              </c:extLst>
            </c:dLbl>
            <c:dLbl>
              <c:idx val="10"/>
              <c:layout>
                <c:manualLayout>
                  <c:x val="-4.6296296296296597E-3"/>
                  <c:y val="3.7413688673531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4BA-44F1-8DF4-6AC86DF78856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Sheet1!$A$2:$A$13</c:f>
              <c:strCache>
                <c:ptCount val="10"/>
                <c:pt idx="0">
                  <c:v>Tidak Tahu/ Tidak Jawab</c:v>
                </c:pt>
                <c:pt idx="1">
                  <c:v>Takut adanya bahaya atau kekerasan</c:v>
                </c:pt>
                <c:pt idx="2">
                  <c:v>Tidak Punya hak untuk memilih</c:v>
                </c:pt>
                <c:pt idx="3">
                  <c:v>Saya tidak mendukung salah satu calon atau partai</c:v>
                </c:pt>
                <c:pt idx="4">
                  <c:v>tidak mempercayai pemerintah</c:v>
                </c:pt>
                <c:pt idx="5">
                  <c:v>Tidak tertarik dengan politik</c:v>
                </c:pt>
                <c:pt idx="6">
                  <c:v>Tidak punya waktu untuk pergi ke Tempat Pemungutan Suara (TPS)</c:v>
                </c:pt>
                <c:pt idx="7">
                  <c:v>Tidak memiliki informasi cukup mengenai para calon</c:v>
                </c:pt>
                <c:pt idx="8">
                  <c:v>Tidak yakin pemilihan umum diadakan dengan jujur</c:v>
                </c:pt>
                <c:pt idx="9">
                  <c:v>Suara saya tidak akan mempengaruhi apapun</c:v>
                </c:pt>
              </c:strCache>
            </c:strRef>
          </c:cat>
          <c:val>
            <c:numRef>
              <c:f>Sheet1!$B$2:$B$13</c:f>
              <c:numCache>
                <c:formatCode>0%</c:formatCode>
                <c:ptCount val="10"/>
                <c:pt idx="0">
                  <c:v>0.2036121648672537</c:v>
                </c:pt>
                <c:pt idx="1">
                  <c:v>8.4185957545274206E-3</c:v>
                </c:pt>
                <c:pt idx="2">
                  <c:v>1.52846095911257E-2</c:v>
                </c:pt>
                <c:pt idx="3">
                  <c:v>3.11547800626557E-2</c:v>
                </c:pt>
                <c:pt idx="4">
                  <c:v>0.102472766712824</c:v>
                </c:pt>
                <c:pt idx="5">
                  <c:v>0.106475669857953</c:v>
                </c:pt>
                <c:pt idx="6">
                  <c:v>0.110786781643938</c:v>
                </c:pt>
                <c:pt idx="7">
                  <c:v>0.12007516020896</c:v>
                </c:pt>
                <c:pt idx="8">
                  <c:v>0.14418464247624699</c:v>
                </c:pt>
                <c:pt idx="9">
                  <c:v>0.157534828824515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4BA-44F1-8DF4-6AC86DF788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13954560"/>
        <c:axId val="513958480"/>
      </c:barChart>
      <c:catAx>
        <c:axId val="5139545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513958480"/>
        <c:crosses val="autoZero"/>
        <c:auto val="1"/>
        <c:lblAlgn val="ctr"/>
        <c:lblOffset val="100"/>
        <c:tickLblSkip val="1"/>
        <c:noMultiLvlLbl val="0"/>
      </c:catAx>
      <c:valAx>
        <c:axId val="513958480"/>
        <c:scaling>
          <c:orientation val="minMax"/>
          <c:max val="0.22000000000000003"/>
          <c:min val="0"/>
        </c:scaling>
        <c:delete val="0"/>
        <c:axPos val="b"/>
        <c:majorGridlines/>
        <c:numFmt formatCode="0%" sourceLinked="1"/>
        <c:majorTickMark val="out"/>
        <c:minorTickMark val="none"/>
        <c:tickLblPos val="nextTo"/>
        <c:crossAx val="5139545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5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0AFC57-D9F8-42E3-A9FE-257F32A34FE7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626897F4-6B59-421A-A19F-C0175464900E}">
      <dgm:prSet phldrT="[Text]"/>
      <dgm:spPr/>
      <dgm:t>
        <a:bodyPr/>
        <a:lstStyle/>
        <a:p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Kepartaian</a:t>
          </a:r>
          <a:endParaRPr lang="en-US" dirty="0"/>
        </a:p>
      </dgm:t>
    </dgm:pt>
    <dgm:pt modelId="{858711BD-04F9-4603-A7B7-9A7ECAF71AAF}" type="parTrans" cxnId="{4ED3BFE7-E7A8-4676-B269-FA88AAE73D29}">
      <dgm:prSet/>
      <dgm:spPr/>
      <dgm:t>
        <a:bodyPr/>
        <a:lstStyle/>
        <a:p>
          <a:endParaRPr lang="en-US"/>
        </a:p>
      </dgm:t>
    </dgm:pt>
    <dgm:pt modelId="{74149C7B-19FC-448E-B347-FE7DC23057D9}" type="sibTrans" cxnId="{4ED3BFE7-E7A8-4676-B269-FA88AAE73D29}">
      <dgm:prSet/>
      <dgm:spPr/>
      <dgm:t>
        <a:bodyPr/>
        <a:lstStyle/>
        <a:p>
          <a:endParaRPr lang="en-US"/>
        </a:p>
      </dgm:t>
    </dgm:pt>
    <dgm:pt modelId="{5940F18A-A945-4F93-9329-029A5D8FFEA6}">
      <dgm:prSet phldrT="[Text]"/>
      <dgm:spPr/>
      <dgm:t>
        <a:bodyPr/>
        <a:lstStyle/>
        <a:p>
          <a:r>
            <a:rPr lang="en-US" dirty="0" err="1"/>
            <a:t>Sistem</a:t>
          </a:r>
          <a:r>
            <a:rPr lang="en-US" dirty="0"/>
            <a:t> Pemilu</a:t>
          </a:r>
        </a:p>
      </dgm:t>
    </dgm:pt>
    <dgm:pt modelId="{524DFF58-E726-4E2A-BB03-6C7B4CB6D5A2}" type="parTrans" cxnId="{867F5E99-CFCA-4B41-8F5E-B6E37E8E91D8}">
      <dgm:prSet/>
      <dgm:spPr/>
      <dgm:t>
        <a:bodyPr/>
        <a:lstStyle/>
        <a:p>
          <a:endParaRPr lang="en-US"/>
        </a:p>
      </dgm:t>
    </dgm:pt>
    <dgm:pt modelId="{6A3BD57E-BE02-463F-835A-5EED404DB290}" type="sibTrans" cxnId="{867F5E99-CFCA-4B41-8F5E-B6E37E8E91D8}">
      <dgm:prSet/>
      <dgm:spPr/>
      <dgm:t>
        <a:bodyPr/>
        <a:lstStyle/>
        <a:p>
          <a:endParaRPr lang="en-US"/>
        </a:p>
      </dgm:t>
    </dgm:pt>
    <dgm:pt modelId="{032320AF-5297-43C3-B79D-55F38B2FD36C}">
      <dgm:prSet phldrT="[Text]"/>
      <dgm:spPr/>
      <dgm:t>
        <a:bodyPr/>
        <a:lstStyle/>
        <a:p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Pemerintahan</a:t>
          </a:r>
          <a:endParaRPr lang="en-US" dirty="0"/>
        </a:p>
      </dgm:t>
    </dgm:pt>
    <dgm:pt modelId="{4EC87393-ECE4-44E5-BD15-A933550566F7}" type="parTrans" cxnId="{65DED88B-AB4B-41A4-9FF5-D77A9CD13911}">
      <dgm:prSet/>
      <dgm:spPr/>
      <dgm:t>
        <a:bodyPr/>
        <a:lstStyle/>
        <a:p>
          <a:endParaRPr lang="en-US"/>
        </a:p>
      </dgm:t>
    </dgm:pt>
    <dgm:pt modelId="{923C7938-68E0-496C-B9AD-6D22AD50614F}" type="sibTrans" cxnId="{65DED88B-AB4B-41A4-9FF5-D77A9CD13911}">
      <dgm:prSet/>
      <dgm:spPr/>
      <dgm:t>
        <a:bodyPr/>
        <a:lstStyle/>
        <a:p>
          <a:endParaRPr lang="en-US"/>
        </a:p>
      </dgm:t>
    </dgm:pt>
    <dgm:pt modelId="{A503BDB2-613B-4911-AF12-884EE6B1EB41}" type="pres">
      <dgm:prSet presAssocID="{E10AFC57-D9F8-42E3-A9FE-257F32A34FE7}" presName="CompostProcess" presStyleCnt="0">
        <dgm:presLayoutVars>
          <dgm:dir/>
          <dgm:resizeHandles val="exact"/>
        </dgm:presLayoutVars>
      </dgm:prSet>
      <dgm:spPr/>
    </dgm:pt>
    <dgm:pt modelId="{2EEDA5A6-1ECE-4B85-8588-4BDAC492781B}" type="pres">
      <dgm:prSet presAssocID="{E10AFC57-D9F8-42E3-A9FE-257F32A34FE7}" presName="arrow" presStyleLbl="bgShp" presStyleIdx="0" presStyleCnt="1"/>
      <dgm:spPr/>
    </dgm:pt>
    <dgm:pt modelId="{2D9CC2DF-3721-4D1B-BBDA-36C212837426}" type="pres">
      <dgm:prSet presAssocID="{E10AFC57-D9F8-42E3-A9FE-257F32A34FE7}" presName="linearProcess" presStyleCnt="0"/>
      <dgm:spPr/>
    </dgm:pt>
    <dgm:pt modelId="{E52F2EF2-8034-46BF-B92D-8A8EA23F296E}" type="pres">
      <dgm:prSet presAssocID="{626897F4-6B59-421A-A19F-C0175464900E}" presName="textNode" presStyleLbl="node1" presStyleIdx="0" presStyleCnt="3">
        <dgm:presLayoutVars>
          <dgm:bulletEnabled val="1"/>
        </dgm:presLayoutVars>
      </dgm:prSet>
      <dgm:spPr/>
    </dgm:pt>
    <dgm:pt modelId="{99829CC9-5DC2-4B72-A446-79D6B6C2AC16}" type="pres">
      <dgm:prSet presAssocID="{74149C7B-19FC-448E-B347-FE7DC23057D9}" presName="sibTrans" presStyleCnt="0"/>
      <dgm:spPr/>
    </dgm:pt>
    <dgm:pt modelId="{3C467E96-B41A-4F89-B228-46279A5AD3AC}" type="pres">
      <dgm:prSet presAssocID="{5940F18A-A945-4F93-9329-029A5D8FFEA6}" presName="textNode" presStyleLbl="node1" presStyleIdx="1" presStyleCnt="3">
        <dgm:presLayoutVars>
          <dgm:bulletEnabled val="1"/>
        </dgm:presLayoutVars>
      </dgm:prSet>
      <dgm:spPr/>
    </dgm:pt>
    <dgm:pt modelId="{09B63890-4355-437E-968C-73DD5573AAE6}" type="pres">
      <dgm:prSet presAssocID="{6A3BD57E-BE02-463F-835A-5EED404DB290}" presName="sibTrans" presStyleCnt="0"/>
      <dgm:spPr/>
    </dgm:pt>
    <dgm:pt modelId="{3EA81FD7-171E-4937-9616-8E53487B7186}" type="pres">
      <dgm:prSet presAssocID="{032320AF-5297-43C3-B79D-55F38B2FD36C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8EFDDF78-CEEC-40B2-9B04-4A88E20244B9}" type="presOf" srcId="{032320AF-5297-43C3-B79D-55F38B2FD36C}" destId="{3EA81FD7-171E-4937-9616-8E53487B7186}" srcOrd="0" destOrd="0" presId="urn:microsoft.com/office/officeart/2005/8/layout/hProcess9"/>
    <dgm:cxn modelId="{B019367D-D146-4B3D-B80E-9E73E786051F}" type="presOf" srcId="{626897F4-6B59-421A-A19F-C0175464900E}" destId="{E52F2EF2-8034-46BF-B92D-8A8EA23F296E}" srcOrd="0" destOrd="0" presId="urn:microsoft.com/office/officeart/2005/8/layout/hProcess9"/>
    <dgm:cxn modelId="{075B0885-FC31-4D09-AC0B-D58CBCE81A03}" type="presOf" srcId="{E10AFC57-D9F8-42E3-A9FE-257F32A34FE7}" destId="{A503BDB2-613B-4911-AF12-884EE6B1EB41}" srcOrd="0" destOrd="0" presId="urn:microsoft.com/office/officeart/2005/8/layout/hProcess9"/>
    <dgm:cxn modelId="{65DED88B-AB4B-41A4-9FF5-D77A9CD13911}" srcId="{E10AFC57-D9F8-42E3-A9FE-257F32A34FE7}" destId="{032320AF-5297-43C3-B79D-55F38B2FD36C}" srcOrd="2" destOrd="0" parTransId="{4EC87393-ECE4-44E5-BD15-A933550566F7}" sibTransId="{923C7938-68E0-496C-B9AD-6D22AD50614F}"/>
    <dgm:cxn modelId="{867F5E99-CFCA-4B41-8F5E-B6E37E8E91D8}" srcId="{E10AFC57-D9F8-42E3-A9FE-257F32A34FE7}" destId="{5940F18A-A945-4F93-9329-029A5D8FFEA6}" srcOrd="1" destOrd="0" parTransId="{524DFF58-E726-4E2A-BB03-6C7B4CB6D5A2}" sibTransId="{6A3BD57E-BE02-463F-835A-5EED404DB290}"/>
    <dgm:cxn modelId="{7AEE20E0-A088-4566-9072-E5DA90E8EDFE}" type="presOf" srcId="{5940F18A-A945-4F93-9329-029A5D8FFEA6}" destId="{3C467E96-B41A-4F89-B228-46279A5AD3AC}" srcOrd="0" destOrd="0" presId="urn:microsoft.com/office/officeart/2005/8/layout/hProcess9"/>
    <dgm:cxn modelId="{4ED3BFE7-E7A8-4676-B269-FA88AAE73D29}" srcId="{E10AFC57-D9F8-42E3-A9FE-257F32A34FE7}" destId="{626897F4-6B59-421A-A19F-C0175464900E}" srcOrd="0" destOrd="0" parTransId="{858711BD-04F9-4603-A7B7-9A7ECAF71AAF}" sibTransId="{74149C7B-19FC-448E-B347-FE7DC23057D9}"/>
    <dgm:cxn modelId="{5CD06663-0A49-4ABB-A806-103D85D0565D}" type="presParOf" srcId="{A503BDB2-613B-4911-AF12-884EE6B1EB41}" destId="{2EEDA5A6-1ECE-4B85-8588-4BDAC492781B}" srcOrd="0" destOrd="0" presId="urn:microsoft.com/office/officeart/2005/8/layout/hProcess9"/>
    <dgm:cxn modelId="{D80CA835-474B-4F62-A7E0-525BF0232240}" type="presParOf" srcId="{A503BDB2-613B-4911-AF12-884EE6B1EB41}" destId="{2D9CC2DF-3721-4D1B-BBDA-36C212837426}" srcOrd="1" destOrd="0" presId="urn:microsoft.com/office/officeart/2005/8/layout/hProcess9"/>
    <dgm:cxn modelId="{DA817E82-445A-4C1D-B3B8-D4EEA8249844}" type="presParOf" srcId="{2D9CC2DF-3721-4D1B-BBDA-36C212837426}" destId="{E52F2EF2-8034-46BF-B92D-8A8EA23F296E}" srcOrd="0" destOrd="0" presId="urn:microsoft.com/office/officeart/2005/8/layout/hProcess9"/>
    <dgm:cxn modelId="{CFFFC3ED-8A51-4FF9-A233-A7925DCD5971}" type="presParOf" srcId="{2D9CC2DF-3721-4D1B-BBDA-36C212837426}" destId="{99829CC9-5DC2-4B72-A446-79D6B6C2AC16}" srcOrd="1" destOrd="0" presId="urn:microsoft.com/office/officeart/2005/8/layout/hProcess9"/>
    <dgm:cxn modelId="{9EE1D4B0-B976-43CA-B623-15C4E11518EB}" type="presParOf" srcId="{2D9CC2DF-3721-4D1B-BBDA-36C212837426}" destId="{3C467E96-B41A-4F89-B228-46279A5AD3AC}" srcOrd="2" destOrd="0" presId="urn:microsoft.com/office/officeart/2005/8/layout/hProcess9"/>
    <dgm:cxn modelId="{FBC08E98-4F24-4B3A-BE44-EFFB9B729B84}" type="presParOf" srcId="{2D9CC2DF-3721-4D1B-BBDA-36C212837426}" destId="{09B63890-4355-437E-968C-73DD5573AAE6}" srcOrd="3" destOrd="0" presId="urn:microsoft.com/office/officeart/2005/8/layout/hProcess9"/>
    <dgm:cxn modelId="{675022BE-C5D1-4D96-AD8F-D836C10CBA63}" type="presParOf" srcId="{2D9CC2DF-3721-4D1B-BBDA-36C212837426}" destId="{3EA81FD7-171E-4937-9616-8E53487B7186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EDA5A6-1ECE-4B85-8588-4BDAC492781B}">
      <dsp:nvSpPr>
        <dsp:cNvPr id="0" name=""/>
        <dsp:cNvSpPr/>
      </dsp:nvSpPr>
      <dsp:spPr>
        <a:xfrm>
          <a:off x="617219" y="0"/>
          <a:ext cx="6995160" cy="452596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2F2EF2-8034-46BF-B92D-8A8EA23F296E}">
      <dsp:nvSpPr>
        <dsp:cNvPr id="0" name=""/>
        <dsp:cNvSpPr/>
      </dsp:nvSpPr>
      <dsp:spPr>
        <a:xfrm>
          <a:off x="4070" y="1357788"/>
          <a:ext cx="2647662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 err="1"/>
            <a:t>Sistem</a:t>
          </a:r>
          <a:r>
            <a:rPr lang="en-US" sz="3000" kern="1200" dirty="0"/>
            <a:t> </a:t>
          </a:r>
          <a:r>
            <a:rPr lang="en-US" sz="3000" kern="1200" dirty="0" err="1"/>
            <a:t>Kepartaian</a:t>
          </a:r>
          <a:endParaRPr lang="en-US" sz="3000" kern="1200" dirty="0"/>
        </a:p>
      </dsp:txBody>
      <dsp:txXfrm>
        <a:off x="92446" y="1446164"/>
        <a:ext cx="2470910" cy="1633633"/>
      </dsp:txXfrm>
    </dsp:sp>
    <dsp:sp modelId="{3C467E96-B41A-4F89-B228-46279A5AD3AC}">
      <dsp:nvSpPr>
        <dsp:cNvPr id="0" name=""/>
        <dsp:cNvSpPr/>
      </dsp:nvSpPr>
      <dsp:spPr>
        <a:xfrm>
          <a:off x="2790968" y="1357788"/>
          <a:ext cx="2647662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 err="1"/>
            <a:t>Sistem</a:t>
          </a:r>
          <a:r>
            <a:rPr lang="en-US" sz="3000" kern="1200" dirty="0"/>
            <a:t> Pemilu</a:t>
          </a:r>
        </a:p>
      </dsp:txBody>
      <dsp:txXfrm>
        <a:off x="2879344" y="1446164"/>
        <a:ext cx="2470910" cy="1633633"/>
      </dsp:txXfrm>
    </dsp:sp>
    <dsp:sp modelId="{3EA81FD7-171E-4937-9616-8E53487B7186}">
      <dsp:nvSpPr>
        <dsp:cNvPr id="0" name=""/>
        <dsp:cNvSpPr/>
      </dsp:nvSpPr>
      <dsp:spPr>
        <a:xfrm>
          <a:off x="5577867" y="1357788"/>
          <a:ext cx="2647662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 err="1"/>
            <a:t>Sistem</a:t>
          </a:r>
          <a:r>
            <a:rPr lang="en-US" sz="3000" kern="1200" dirty="0"/>
            <a:t> </a:t>
          </a:r>
          <a:r>
            <a:rPr lang="en-US" sz="3000" kern="1200" dirty="0" err="1"/>
            <a:t>Pemerintahan</a:t>
          </a:r>
          <a:endParaRPr lang="en-US" sz="3000" kern="1200" dirty="0"/>
        </a:p>
      </dsp:txBody>
      <dsp:txXfrm>
        <a:off x="5666243" y="1446164"/>
        <a:ext cx="2470910" cy="16336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F9F6-B295-4DA7-83C9-4A722DA2F1B5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F3AC3-AD40-4D24-9256-5C43CAF8E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933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F9F6-B295-4DA7-83C9-4A722DA2F1B5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F3AC3-AD40-4D24-9256-5C43CAF8E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125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F9F6-B295-4DA7-83C9-4A722DA2F1B5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F3AC3-AD40-4D24-9256-5C43CAF8E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0764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0FB7D-546B-4DDF-BB48-D68C6929086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16C10-3A60-4DAB-95FB-029382CE52B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2373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EBBB8-9266-4E80-A520-9D237E7195B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AC877-9DDE-4D65-B194-9559AFCE34C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436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BCF97-F087-4911-8F1E-B437EEC59D4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5BC09-A502-437E-BB78-9D04291DBB0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6846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2CC87-6C1C-41E1-82C3-C6B4A544E04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C6CD5-1BAD-4E22-B9A3-407019E2D43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8792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DD4F7-9D67-40DB-A6D4-DBADD25D677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D6863-8D0F-47CD-B995-1E2FAB201F0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8859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58FC6-2470-4CA4-99CC-0AB941FF6CA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C4866-107C-4BB6-9339-741D6E7722D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4129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FFBCD-7CA9-4FCE-8554-94272D01B3E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FC71D-BD82-43F7-8445-8CE60729D6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2606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DF554-162C-40E6-9865-B5091465A62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83DDE-0A02-4C9C-B214-90999C6C2A1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451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F9F6-B295-4DA7-83C9-4A722DA2F1B5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F3AC3-AD40-4D24-9256-5C43CAF8E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7095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65208-F322-4315-80B7-4BE991B1383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55D5C-5293-44A0-9E88-5DD42E2DF3D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631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C022B-20A9-4F75-A7F5-3894A0B1E65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40752-18BF-4734-BFEC-7BEE8817CA6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3491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65D88-6D76-49A1-BAF1-57AA32C881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031DA-425A-4058-988C-E34FE299589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696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4425" spc="-75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165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342900" indent="0" algn="ctr">
              <a:buNone/>
              <a:defRPr sz="1650"/>
            </a:lvl2pPr>
            <a:lvl3pPr marL="685800" indent="0" algn="ctr">
              <a:buNone/>
              <a:defRPr sz="165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A42D8-F30F-4E3F-99B9-1A5A1AF7D564}" type="datetimeFigureOut">
              <a:rPr lang="id-ID" smtClean="0"/>
              <a:t>26/04/2017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3E487-647F-42AB-A9EF-ACB4A5E5159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692642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A42D8-F30F-4E3F-99B9-1A5A1AF7D564}" type="datetimeFigureOut">
              <a:rPr lang="id-ID" smtClean="0"/>
              <a:t>26/04/2017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3E487-647F-42AB-A9EF-ACB4A5E5159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196775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4425" b="0" spc="-75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65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A42D8-F30F-4E3F-99B9-1A5A1AF7D564}" type="datetimeFigureOut">
              <a:rPr lang="id-ID" smtClean="0"/>
              <a:t>26/04/2017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3E487-647F-42AB-A9EF-ACB4A5E5159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782841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A42D8-F30F-4E3F-99B9-1A5A1AF7D564}" type="datetimeFigureOut">
              <a:rPr lang="id-ID" smtClean="0"/>
              <a:t>26/04/2017</a:t>
            </a:fld>
            <a:endParaRPr lang="id-ID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3E487-647F-42AB-A9EF-ACB4A5E5159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240935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5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5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A42D8-F30F-4E3F-99B9-1A5A1AF7D564}" type="datetimeFigureOut">
              <a:rPr lang="id-ID" smtClean="0"/>
              <a:t>26/04/2017</a:t>
            </a:fld>
            <a:endParaRPr lang="id-ID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3E487-647F-42AB-A9EF-ACB4A5E5159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782258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A42D8-F30F-4E3F-99B9-1A5A1AF7D564}" type="datetimeFigureOut">
              <a:rPr lang="id-ID" smtClean="0"/>
              <a:t>26/04/2017</a:t>
            </a:fld>
            <a:endParaRPr lang="id-ID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3E487-647F-42AB-A9EF-ACB4A5E5159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211366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A42D8-F30F-4E3F-99B9-1A5A1AF7D564}" type="datetimeFigureOut">
              <a:rPr lang="id-ID" smtClean="0"/>
              <a:t>26/04/2017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3E487-647F-42AB-A9EF-ACB4A5E5159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46192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F9F6-B295-4DA7-83C9-4A722DA2F1B5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F3AC3-AD40-4D24-9256-5C43CAF8E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9878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377440"/>
          </a:xfrm>
        </p:spPr>
        <p:txBody>
          <a:bodyPr anchor="b">
            <a:normAutofit/>
          </a:bodyPr>
          <a:lstStyle>
            <a:lvl1pPr>
              <a:defRPr sz="24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494176"/>
            <a:ext cx="212598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0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A42D8-F30F-4E3F-99B9-1A5A1AF7D564}" type="datetimeFigureOut">
              <a:rPr lang="id-ID" smtClean="0"/>
              <a:t>26/04/2017</a:t>
            </a:fld>
            <a:endParaRPr lang="id-ID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3E487-647F-42AB-A9EF-ACB4A5E5159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081090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37744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493008"/>
            <a:ext cx="212598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0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A42D8-F30F-4E3F-99B9-1A5A1AF7D564}" type="datetimeFigureOut">
              <a:rPr lang="id-ID" smtClean="0"/>
              <a:t>26/04/2017</a:t>
            </a:fld>
            <a:endParaRPr lang="id-ID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endParaRPr lang="id-ID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3E487-647F-42AB-A9EF-ACB4A5E5159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484513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A42D8-F30F-4E3F-99B9-1A5A1AF7D564}" type="datetimeFigureOut">
              <a:rPr lang="id-ID" smtClean="0"/>
              <a:t>26/04/2017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3E487-647F-42AB-A9EF-ACB4A5E5159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903258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A42D8-F30F-4E3F-99B9-1A5A1AF7D564}" type="datetimeFigureOut">
              <a:rPr lang="id-ID" smtClean="0"/>
              <a:t>26/04/2017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3E487-647F-42AB-A9EF-ACB4A5E5159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70834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F9F6-B295-4DA7-83C9-4A722DA2F1B5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F3AC3-AD40-4D24-9256-5C43CAF8E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876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F9F6-B295-4DA7-83C9-4A722DA2F1B5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F3AC3-AD40-4D24-9256-5C43CAF8E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866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F9F6-B295-4DA7-83C9-4A722DA2F1B5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F3AC3-AD40-4D24-9256-5C43CAF8E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124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F9F6-B295-4DA7-83C9-4A722DA2F1B5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F3AC3-AD40-4D24-9256-5C43CAF8E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179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F9F6-B295-4DA7-83C9-4A722DA2F1B5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F3AC3-AD40-4D24-9256-5C43CAF8E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502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F9F6-B295-4DA7-83C9-4A722DA2F1B5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F3AC3-AD40-4D24-9256-5C43CAF8E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025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3F9F6-B295-4DA7-83C9-4A722DA2F1B5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BF3AC3-AD40-4D24-9256-5C43CAF8E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854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A63F7CD-EE2A-47B3-B460-141A602F65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22EFAB8-4F95-49EA-86F6-844F7B746BE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194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B1A42D8-F30F-4E3F-99B9-1A5A1AF7D564}" type="datetimeFigureOut">
              <a:rPr lang="id-ID" smtClean="0"/>
              <a:t>26/04/2017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accent1"/>
                </a:solidFill>
              </a:defRPr>
            </a:lvl1pPr>
          </a:lstStyle>
          <a:p>
            <a:fld id="{3DB3E487-647F-42AB-A9EF-ACB4A5E5159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43452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 spc="-45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37160" indent="-137160" algn="l" defTabSz="685800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Font typeface="Wingdings 2" pitchFamily="18" charset="2"/>
        <a:buChar char="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mahpemilu.org/" TargetMode="External"/><Relationship Id="rId2" Type="http://schemas.openxmlformats.org/officeDocument/2006/relationships/hyperlink" Target="http://www.perludem.org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2492896"/>
            <a:ext cx="8424936" cy="648072"/>
          </a:xfrm>
        </p:spPr>
        <p:txBody>
          <a:bodyPr>
            <a:noAutofit/>
          </a:bodyPr>
          <a:lstStyle/>
          <a:p>
            <a:r>
              <a:rPr lang="en-US" sz="4800" b="1" dirty="0" err="1"/>
              <a:t>Dinamika</a:t>
            </a:r>
            <a:r>
              <a:rPr lang="en-US" sz="4800" b="1" dirty="0"/>
              <a:t> Demokrasi Indonesia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861048"/>
            <a:ext cx="8964488" cy="2736304"/>
          </a:xfrm>
        </p:spPr>
        <p:txBody>
          <a:bodyPr>
            <a:noAutofit/>
          </a:bodyPr>
          <a:lstStyle/>
          <a:p>
            <a:pPr algn="r">
              <a:spcBef>
                <a:spcPts val="0"/>
              </a:spcBef>
            </a:pPr>
            <a:endParaRPr lang="en-US" sz="2400" dirty="0">
              <a:solidFill>
                <a:schemeClr val="tx1"/>
              </a:solidFill>
            </a:endParaRPr>
          </a:p>
          <a:p>
            <a:pPr algn="r">
              <a:spcBef>
                <a:spcPts val="0"/>
              </a:spcBef>
            </a:pPr>
            <a:r>
              <a:rPr lang="id-ID" sz="2400" dirty="0">
                <a:solidFill>
                  <a:schemeClr val="tx1"/>
                </a:solidFill>
              </a:rPr>
              <a:t>Titi </a:t>
            </a:r>
            <a:r>
              <a:rPr lang="id-ID" sz="2200" dirty="0">
                <a:solidFill>
                  <a:schemeClr val="tx1"/>
                </a:solidFill>
              </a:rPr>
              <a:t>Anggraini</a:t>
            </a:r>
          </a:p>
          <a:p>
            <a:pPr algn="r">
              <a:spcBef>
                <a:spcPts val="0"/>
              </a:spcBef>
            </a:pPr>
            <a:r>
              <a:rPr lang="id-ID" sz="2200" dirty="0">
                <a:solidFill>
                  <a:schemeClr val="tx1"/>
                </a:solidFill>
              </a:rPr>
              <a:t>Direktur Eksekutif</a:t>
            </a:r>
          </a:p>
          <a:p>
            <a:pPr algn="r">
              <a:spcBef>
                <a:spcPts val="0"/>
              </a:spcBef>
            </a:pPr>
            <a:r>
              <a:rPr lang="id-ID" sz="2200" dirty="0">
                <a:solidFill>
                  <a:schemeClr val="tx1"/>
                </a:solidFill>
              </a:rPr>
              <a:t>Perkumpulan untuk Pemilu dan Demokrasi (Perludem)</a:t>
            </a:r>
          </a:p>
          <a:p>
            <a:pPr algn="r">
              <a:spcBef>
                <a:spcPts val="0"/>
              </a:spcBef>
            </a:pPr>
            <a:r>
              <a:rPr lang="id-ID" sz="2200" dirty="0">
                <a:solidFill>
                  <a:schemeClr val="tx1"/>
                </a:solidFill>
                <a:hlinkClick r:id="rId2"/>
              </a:rPr>
              <a:t>www.perludem.or</a:t>
            </a:r>
            <a:r>
              <a:rPr lang="en-US" sz="2200" dirty="0">
                <a:solidFill>
                  <a:schemeClr val="tx1"/>
                </a:solidFill>
                <a:hlinkClick r:id="rId2"/>
              </a:rPr>
              <a:t>g</a:t>
            </a:r>
            <a:r>
              <a:rPr lang="id-ID" sz="2200" dirty="0">
                <a:solidFill>
                  <a:schemeClr val="tx1"/>
                </a:solidFill>
              </a:rPr>
              <a:t>,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id-ID" sz="2200" dirty="0">
                <a:solidFill>
                  <a:schemeClr val="tx1"/>
                </a:solidFill>
                <a:hlinkClick r:id="rId3"/>
              </a:rPr>
              <a:t>www.rumahpemilu.org</a:t>
            </a:r>
            <a:endParaRPr lang="id-ID" sz="2200" dirty="0">
              <a:solidFill>
                <a:schemeClr val="tx1"/>
              </a:solidFill>
            </a:endParaRPr>
          </a:p>
          <a:p>
            <a:pPr algn="r">
              <a:spcBef>
                <a:spcPts val="0"/>
              </a:spcBef>
            </a:pPr>
            <a:r>
              <a:rPr lang="id-ID" sz="2200" dirty="0">
                <a:solidFill>
                  <a:schemeClr val="tx1"/>
                </a:solidFill>
              </a:rPr>
              <a:t>Twitter: @titianggraini, FB: Titi Anggraini Mashudi</a:t>
            </a:r>
          </a:p>
        </p:txBody>
      </p:sp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0528" y="3861048"/>
            <a:ext cx="3163684" cy="30182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57" y="0"/>
            <a:ext cx="9145057" cy="198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9200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d-ID" dirty="0">
                <a:latin typeface="Calibri" panose="020F0502020204030204" pitchFamily="34" charset="0"/>
              </a:rPr>
              <a:t>Makna Partisipasi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6949" y="-243408"/>
            <a:ext cx="6191519" cy="727280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id-ID" sz="2300" dirty="0"/>
          </a:p>
          <a:p>
            <a:r>
              <a:rPr lang="id-ID" sz="2300" dirty="0"/>
              <a:t>Dalam kajian ilmu politik partisipasi dimaknai sebagai segala bentuk kegiatan warga masyarakat baik secara individual atau kelompok,</a:t>
            </a:r>
            <a:r>
              <a:rPr lang="en-US" sz="2300" dirty="0"/>
              <a:t> </a:t>
            </a:r>
            <a:r>
              <a:rPr lang="id-ID" sz="2300" dirty="0"/>
              <a:t>untuk ikut serta dalam penyelenggaran pemerintahan ataupun mempengaruhi kebijakan publik yang dihasilkan oleh negara. </a:t>
            </a:r>
          </a:p>
          <a:p>
            <a:r>
              <a:rPr lang="id-ID" sz="2300" dirty="0"/>
              <a:t>5 kategori bentuk partisipasi politik menurut Smuel P Huntington &amp; Joan M Nelson (1976):</a:t>
            </a:r>
          </a:p>
          <a:p>
            <a:pPr lvl="1"/>
            <a:r>
              <a:rPr lang="id-ID" sz="2300" i="1" dirty="0"/>
              <a:t>Electoral Activity</a:t>
            </a:r>
            <a:r>
              <a:rPr lang="id-ID" sz="2300" dirty="0"/>
              <a:t>: kampanye, relawan, &amp; memberikan suara</a:t>
            </a:r>
            <a:endParaRPr lang="id-ID" sz="2300" i="1" dirty="0"/>
          </a:p>
          <a:p>
            <a:pPr lvl="1"/>
            <a:r>
              <a:rPr lang="id-ID" sz="2300" i="1" dirty="0"/>
              <a:t>Lobbying</a:t>
            </a:r>
            <a:r>
              <a:rPr lang="id-ID" sz="2300" dirty="0"/>
              <a:t>: advokasi kebijakan terhadap </a:t>
            </a:r>
            <a:r>
              <a:rPr lang="id-ID" sz="2300" i="1" dirty="0"/>
              <a:t>policy maker</a:t>
            </a:r>
          </a:p>
          <a:p>
            <a:pPr lvl="1"/>
            <a:r>
              <a:rPr lang="id-ID" sz="2300" i="1" dirty="0"/>
              <a:t>Organizational Activity</a:t>
            </a:r>
            <a:r>
              <a:rPr lang="id-ID" sz="2300" dirty="0"/>
              <a:t>: NGO</a:t>
            </a:r>
            <a:endParaRPr lang="id-ID" sz="2300" i="1" dirty="0"/>
          </a:p>
          <a:p>
            <a:pPr lvl="1"/>
            <a:r>
              <a:rPr lang="id-ID" sz="2300" i="1" dirty="0"/>
              <a:t>Contacting</a:t>
            </a:r>
            <a:r>
              <a:rPr lang="id-ID" sz="2300" dirty="0"/>
              <a:t>: bertemu langsung dengan tokoh politik</a:t>
            </a:r>
          </a:p>
          <a:p>
            <a:pPr lvl="1"/>
            <a:r>
              <a:rPr lang="id-ID" sz="2300" i="1" dirty="0"/>
              <a:t>Violance</a:t>
            </a:r>
            <a:r>
              <a:rPr lang="id-ID" sz="2300" dirty="0"/>
              <a:t>: cara-cara kekerasan.</a:t>
            </a:r>
            <a:endParaRPr lang="id-ID" sz="2300" i="1" dirty="0"/>
          </a:p>
          <a:p>
            <a:endParaRPr lang="id-ID" sz="2300" dirty="0"/>
          </a:p>
        </p:txBody>
      </p:sp>
    </p:spTree>
    <p:extLst>
      <p:ext uri="{BB962C8B-B14F-4D97-AF65-F5344CB8AC3E}">
        <p14:creationId xmlns:p14="http://schemas.microsoft.com/office/powerpoint/2010/main" val="3724917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>
            <a:normAutofit fontScale="25000" lnSpcReduction="20000"/>
          </a:bodyPr>
          <a:lstStyle/>
          <a:p>
            <a:r>
              <a:rPr lang="en-US" sz="7700" dirty="0" err="1"/>
              <a:t>Pemilu</a:t>
            </a:r>
            <a:r>
              <a:rPr lang="en-US" sz="7700" dirty="0"/>
              <a:t> </a:t>
            </a:r>
            <a:r>
              <a:rPr lang="en-US" sz="7700" dirty="0" err="1"/>
              <a:t>Legislatif</a:t>
            </a:r>
            <a:r>
              <a:rPr lang="en-US" sz="7700" dirty="0"/>
              <a:t> 1971 : 6,67%</a:t>
            </a:r>
          </a:p>
          <a:p>
            <a:r>
              <a:rPr lang="en-US" sz="7700" dirty="0" err="1"/>
              <a:t>Pemilu</a:t>
            </a:r>
            <a:r>
              <a:rPr lang="en-US" sz="7700" dirty="0"/>
              <a:t> </a:t>
            </a:r>
            <a:r>
              <a:rPr lang="en-US" sz="7700" dirty="0" err="1"/>
              <a:t>Legislatif</a:t>
            </a:r>
            <a:r>
              <a:rPr lang="en-US" sz="7700" dirty="0"/>
              <a:t> 1977 : 8,40%</a:t>
            </a:r>
          </a:p>
          <a:p>
            <a:r>
              <a:rPr lang="en-US" sz="7700" dirty="0" err="1"/>
              <a:t>Pemilu</a:t>
            </a:r>
            <a:r>
              <a:rPr lang="en-US" sz="7700" dirty="0"/>
              <a:t> </a:t>
            </a:r>
            <a:r>
              <a:rPr lang="en-US" sz="7700" dirty="0" err="1"/>
              <a:t>Legislatif</a:t>
            </a:r>
            <a:r>
              <a:rPr lang="en-US" sz="7700" dirty="0"/>
              <a:t> 1982 : 9,61%</a:t>
            </a:r>
          </a:p>
          <a:p>
            <a:r>
              <a:rPr lang="en-US" sz="7700" dirty="0" err="1"/>
              <a:t>Pemilu</a:t>
            </a:r>
            <a:r>
              <a:rPr lang="en-US" sz="7700" dirty="0"/>
              <a:t> </a:t>
            </a:r>
            <a:r>
              <a:rPr lang="en-US" sz="7700" dirty="0" err="1"/>
              <a:t>Legislatif</a:t>
            </a:r>
            <a:r>
              <a:rPr lang="en-US" sz="7700" dirty="0"/>
              <a:t> 1987 : 8,39%</a:t>
            </a:r>
          </a:p>
          <a:p>
            <a:r>
              <a:rPr lang="en-US" sz="7700" dirty="0" err="1"/>
              <a:t>Pemilu</a:t>
            </a:r>
            <a:r>
              <a:rPr lang="en-US" sz="7700" dirty="0"/>
              <a:t> </a:t>
            </a:r>
            <a:r>
              <a:rPr lang="en-US" sz="7700" dirty="0" err="1"/>
              <a:t>Legislatif</a:t>
            </a:r>
            <a:r>
              <a:rPr lang="en-US" sz="7700" dirty="0"/>
              <a:t> 1992 : 9,05%</a:t>
            </a:r>
          </a:p>
          <a:p>
            <a:r>
              <a:rPr lang="en-US" sz="7700" dirty="0" err="1"/>
              <a:t>Pemilu</a:t>
            </a:r>
            <a:r>
              <a:rPr lang="en-US" sz="7700" dirty="0"/>
              <a:t> </a:t>
            </a:r>
            <a:r>
              <a:rPr lang="en-US" sz="7700" dirty="0" err="1"/>
              <a:t>Legislatif</a:t>
            </a:r>
            <a:r>
              <a:rPr lang="en-US" sz="7700" dirty="0"/>
              <a:t> 1997 : 10,07%</a:t>
            </a:r>
          </a:p>
          <a:p>
            <a:r>
              <a:rPr lang="en-US" sz="7700" dirty="0" err="1"/>
              <a:t>Pemilu</a:t>
            </a:r>
            <a:r>
              <a:rPr lang="en-US" sz="7700" dirty="0"/>
              <a:t> </a:t>
            </a:r>
            <a:r>
              <a:rPr lang="en-US" sz="7700" dirty="0" err="1"/>
              <a:t>Legislatif</a:t>
            </a:r>
            <a:r>
              <a:rPr lang="en-US" sz="7700" dirty="0"/>
              <a:t> 1999 : 10,40%</a:t>
            </a:r>
          </a:p>
          <a:p>
            <a:r>
              <a:rPr lang="en-US" sz="7700" dirty="0" err="1"/>
              <a:t>Pemilu</a:t>
            </a:r>
            <a:r>
              <a:rPr lang="en-US" sz="7700" dirty="0"/>
              <a:t> </a:t>
            </a:r>
            <a:r>
              <a:rPr lang="en-US" sz="7700" dirty="0" err="1"/>
              <a:t>Legislatif</a:t>
            </a:r>
            <a:r>
              <a:rPr lang="en-US" sz="7700" dirty="0"/>
              <a:t> 2004 : 23,34%</a:t>
            </a:r>
          </a:p>
          <a:p>
            <a:r>
              <a:rPr lang="en-US" sz="7700" dirty="0"/>
              <a:t>Pemilu </a:t>
            </a:r>
            <a:r>
              <a:rPr lang="en-US" sz="7700" dirty="0" err="1"/>
              <a:t>Legislatif</a:t>
            </a:r>
            <a:r>
              <a:rPr lang="en-US" sz="7700" dirty="0"/>
              <a:t> 2009: 39,22%</a:t>
            </a:r>
          </a:p>
          <a:p>
            <a:r>
              <a:rPr lang="en-US" sz="7700" dirty="0"/>
              <a:t>Pemilu </a:t>
            </a:r>
            <a:r>
              <a:rPr lang="en-US" sz="7700" dirty="0" err="1"/>
              <a:t>Legislatif</a:t>
            </a:r>
            <a:r>
              <a:rPr lang="en-US" sz="7700" dirty="0"/>
              <a:t> 2014: 24,89%</a:t>
            </a:r>
          </a:p>
          <a:p>
            <a:r>
              <a:rPr lang="en-US" sz="7700" dirty="0" err="1"/>
              <a:t>Pemilihan</a:t>
            </a:r>
            <a:r>
              <a:rPr lang="en-US" sz="7700" dirty="0"/>
              <a:t> </a:t>
            </a:r>
            <a:r>
              <a:rPr lang="en-US" sz="7700" dirty="0" err="1"/>
              <a:t>Presiden</a:t>
            </a:r>
            <a:r>
              <a:rPr lang="en-US" sz="7700" dirty="0"/>
              <a:t> 2004, </a:t>
            </a:r>
            <a:r>
              <a:rPr lang="en-US" sz="7700" dirty="0" err="1"/>
              <a:t>putaran</a:t>
            </a:r>
            <a:r>
              <a:rPr lang="en-US" sz="7700" dirty="0"/>
              <a:t> 1 </a:t>
            </a:r>
            <a:r>
              <a:rPr lang="en-US" sz="7700" dirty="0" err="1"/>
              <a:t>angka</a:t>
            </a:r>
            <a:r>
              <a:rPr lang="en-US" sz="7700" dirty="0"/>
              <a:t> </a:t>
            </a:r>
            <a:r>
              <a:rPr lang="en-US" sz="7700" dirty="0" err="1"/>
              <a:t>golput</a:t>
            </a:r>
            <a:r>
              <a:rPr lang="en-US" sz="7700" dirty="0"/>
              <a:t>: 21,77%</a:t>
            </a:r>
          </a:p>
          <a:p>
            <a:r>
              <a:rPr lang="en-US" sz="7700" dirty="0" err="1"/>
              <a:t>Pemilihan</a:t>
            </a:r>
            <a:r>
              <a:rPr lang="en-US" sz="7700" dirty="0"/>
              <a:t> </a:t>
            </a:r>
            <a:r>
              <a:rPr lang="en-US" sz="7700" dirty="0" err="1"/>
              <a:t>Presiden</a:t>
            </a:r>
            <a:r>
              <a:rPr lang="en-US" sz="7700" dirty="0"/>
              <a:t> 2004, </a:t>
            </a:r>
            <a:r>
              <a:rPr lang="en-US" sz="7700" dirty="0" err="1"/>
              <a:t>putaran</a:t>
            </a:r>
            <a:r>
              <a:rPr lang="en-US" sz="7700" dirty="0"/>
              <a:t> 2 </a:t>
            </a:r>
            <a:r>
              <a:rPr lang="en-US" sz="7700" dirty="0" err="1"/>
              <a:t>angka</a:t>
            </a:r>
            <a:r>
              <a:rPr lang="en-US" sz="7700" dirty="0"/>
              <a:t> </a:t>
            </a:r>
            <a:r>
              <a:rPr lang="en-US" sz="7700" dirty="0" err="1"/>
              <a:t>golput</a:t>
            </a:r>
            <a:r>
              <a:rPr lang="en-US" sz="7700" dirty="0"/>
              <a:t> 23,37%</a:t>
            </a:r>
          </a:p>
          <a:p>
            <a:r>
              <a:rPr lang="en-US" sz="7700" dirty="0" err="1"/>
              <a:t>Pemilihan</a:t>
            </a:r>
            <a:r>
              <a:rPr lang="en-US" sz="7700" dirty="0"/>
              <a:t> </a:t>
            </a:r>
            <a:r>
              <a:rPr lang="en-US" sz="7700" dirty="0" err="1"/>
              <a:t>presiden</a:t>
            </a:r>
            <a:r>
              <a:rPr lang="en-US" sz="7700" dirty="0"/>
              <a:t> 2009 </a:t>
            </a:r>
            <a:r>
              <a:rPr lang="en-US" sz="7700" dirty="0" err="1"/>
              <a:t>angka</a:t>
            </a:r>
            <a:r>
              <a:rPr lang="en-US" sz="7700" dirty="0"/>
              <a:t> </a:t>
            </a:r>
            <a:r>
              <a:rPr lang="en-US" sz="7700" dirty="0" err="1"/>
              <a:t>golput</a:t>
            </a:r>
            <a:r>
              <a:rPr lang="en-US" sz="7700" dirty="0"/>
              <a:t> </a:t>
            </a:r>
            <a:r>
              <a:rPr lang="en-US" sz="7700" dirty="0" err="1"/>
              <a:t>mencapai</a:t>
            </a:r>
            <a:r>
              <a:rPr lang="en-US" sz="7700" dirty="0"/>
              <a:t> 27,40%</a:t>
            </a:r>
          </a:p>
          <a:p>
            <a:r>
              <a:rPr lang="en-US" sz="7700" dirty="0" err="1"/>
              <a:t>Pemilihan</a:t>
            </a:r>
            <a:r>
              <a:rPr lang="en-US" sz="7700" dirty="0"/>
              <a:t> </a:t>
            </a:r>
            <a:r>
              <a:rPr lang="en-US" sz="7700" dirty="0" err="1"/>
              <a:t>presiden</a:t>
            </a:r>
            <a:r>
              <a:rPr lang="en-US" sz="7700" dirty="0"/>
              <a:t> 2014 </a:t>
            </a:r>
            <a:r>
              <a:rPr lang="en-US" sz="7700" dirty="0" err="1"/>
              <a:t>angka</a:t>
            </a:r>
            <a:r>
              <a:rPr lang="en-US" sz="7700" dirty="0"/>
              <a:t> </a:t>
            </a:r>
            <a:r>
              <a:rPr lang="en-US" sz="7700" dirty="0" err="1"/>
              <a:t>golput</a:t>
            </a:r>
            <a:r>
              <a:rPr lang="en-US" sz="7700" dirty="0"/>
              <a:t> </a:t>
            </a:r>
            <a:r>
              <a:rPr lang="en-US" sz="7700" dirty="0" err="1"/>
              <a:t>mencapai</a:t>
            </a:r>
            <a:r>
              <a:rPr lang="en-US" sz="7700" dirty="0"/>
              <a:t> 30,42%</a:t>
            </a:r>
          </a:p>
          <a:p>
            <a:endParaRPr lang="id-ID" dirty="0"/>
          </a:p>
          <a:p>
            <a:pPr marL="0" indent="0">
              <a:buNone/>
            </a:pPr>
            <a:endParaRPr lang="id-ID" dirty="0"/>
          </a:p>
          <a:p>
            <a:pPr marL="0" indent="0">
              <a:buNone/>
            </a:pPr>
            <a:endParaRPr lang="id-ID" sz="5500" dirty="0"/>
          </a:p>
          <a:p>
            <a:pPr marL="0" indent="0">
              <a:buNone/>
            </a:pPr>
            <a:r>
              <a:rPr lang="en-US" sz="4900" i="1" dirty="0" err="1"/>
              <a:t>Sumber</a:t>
            </a:r>
            <a:r>
              <a:rPr lang="en-US" sz="4900" i="1" dirty="0"/>
              <a:t>: </a:t>
            </a:r>
            <a:r>
              <a:rPr lang="en-US" sz="4900" i="1" dirty="0" err="1"/>
              <a:t>Widjanarko</a:t>
            </a:r>
            <a:r>
              <a:rPr lang="en-US" sz="4900" i="1" dirty="0"/>
              <a:t> </a:t>
            </a:r>
            <a:r>
              <a:rPr lang="en-US" sz="4900" i="1" dirty="0" err="1"/>
              <a:t>Puspoyo</a:t>
            </a:r>
            <a:r>
              <a:rPr lang="en-US" sz="4900" i="1" dirty="0"/>
              <a:t>, Dari </a:t>
            </a:r>
            <a:r>
              <a:rPr lang="en-US" sz="4900" i="1" dirty="0" err="1"/>
              <a:t>Soekarno</a:t>
            </a:r>
            <a:r>
              <a:rPr lang="en-US" sz="4900" i="1" dirty="0"/>
              <a:t> </a:t>
            </a:r>
            <a:r>
              <a:rPr lang="en-US" sz="4900" i="1" dirty="0" err="1"/>
              <a:t>Hingga</a:t>
            </a:r>
            <a:r>
              <a:rPr lang="en-US" sz="4900" i="1" dirty="0"/>
              <a:t> </a:t>
            </a:r>
            <a:r>
              <a:rPr lang="en-US" sz="4900" i="1" dirty="0" err="1"/>
              <a:t>Yudhoyono:Pemilu</a:t>
            </a:r>
            <a:r>
              <a:rPr lang="en-US" sz="4900" i="1" dirty="0"/>
              <a:t> Indonesia 1955-2009; Jurnal Perempuan, No. 63 </a:t>
            </a:r>
            <a:r>
              <a:rPr lang="en-US" sz="4900" i="1" dirty="0" err="1"/>
              <a:t>Tahun</a:t>
            </a:r>
            <a:r>
              <a:rPr lang="en-US" sz="4900" i="1" dirty="0"/>
              <a:t> 2009</a:t>
            </a:r>
          </a:p>
          <a:p>
            <a:pPr marL="0" indent="0">
              <a:buNone/>
            </a:pPr>
            <a:endParaRPr lang="en-US" sz="43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err="1"/>
              <a:t>Angka</a:t>
            </a:r>
            <a:r>
              <a:rPr lang="en-US" dirty="0"/>
              <a:t> </a:t>
            </a:r>
            <a:r>
              <a:rPr lang="en-US" dirty="0" err="1"/>
              <a:t>Partisipasi</a:t>
            </a:r>
            <a:r>
              <a:rPr lang="en-US" dirty="0"/>
              <a:t> Pemilu</a:t>
            </a:r>
          </a:p>
        </p:txBody>
      </p:sp>
    </p:spTree>
    <p:extLst>
      <p:ext uri="{BB962C8B-B14F-4D97-AF65-F5344CB8AC3E}">
        <p14:creationId xmlns:p14="http://schemas.microsoft.com/office/powerpoint/2010/main" val="3214077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D:\d9fc17f32b375e9eeed63a6c2d3200a4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65490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BERBAGAI PERSOALAN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d-ID" dirty="0"/>
              <a:t>Kondisi Ekonomi</a:t>
            </a:r>
            <a:r>
              <a:rPr lang="en-US" dirty="0"/>
              <a:t>.</a:t>
            </a:r>
            <a:endParaRPr lang="id-ID" dirty="0"/>
          </a:p>
          <a:p>
            <a:r>
              <a:rPr lang="id-ID" dirty="0"/>
              <a:t>Situasi sosial politik</a:t>
            </a:r>
            <a:r>
              <a:rPr lang="en-US" dirty="0"/>
              <a:t>.</a:t>
            </a:r>
            <a:endParaRPr lang="id-ID" dirty="0"/>
          </a:p>
          <a:p>
            <a:r>
              <a:rPr lang="id-ID" dirty="0"/>
              <a:t>Kualitas Calon</a:t>
            </a:r>
            <a:r>
              <a:rPr lang="en-US" dirty="0"/>
              <a:t>.</a:t>
            </a:r>
            <a:endParaRPr lang="id-ID" dirty="0"/>
          </a:p>
          <a:p>
            <a:r>
              <a:rPr lang="id-ID" dirty="0"/>
              <a:t>Politik Uang</a:t>
            </a:r>
            <a:r>
              <a:rPr lang="en-US" dirty="0"/>
              <a:t>.</a:t>
            </a:r>
            <a:endParaRPr lang="id-ID" dirty="0"/>
          </a:p>
          <a:p>
            <a:r>
              <a:rPr lang="id-ID" dirty="0"/>
              <a:t>Politik </a:t>
            </a:r>
            <a:r>
              <a:rPr lang="en-US" dirty="0" err="1"/>
              <a:t>Kekerabatan</a:t>
            </a:r>
            <a:r>
              <a:rPr lang="en-US" dirty="0"/>
              <a:t>.</a:t>
            </a:r>
            <a:endParaRPr lang="id-ID" dirty="0"/>
          </a:p>
          <a:p>
            <a:r>
              <a:rPr lang="id-ID" dirty="0"/>
              <a:t>Manipulasi</a:t>
            </a:r>
            <a:r>
              <a:rPr lang="en-US" dirty="0"/>
              <a:t>.</a:t>
            </a:r>
            <a:endParaRPr lang="id-ID" dirty="0"/>
          </a:p>
          <a:p>
            <a:r>
              <a:rPr lang="id-ID" dirty="0"/>
              <a:t>Tingkat representasi wakil rakyat</a:t>
            </a:r>
            <a:r>
              <a:rPr lang="en-US" dirty="0"/>
              <a:t>.</a:t>
            </a:r>
            <a:endParaRPr lang="id-ID" dirty="0"/>
          </a:p>
          <a:p>
            <a:endParaRPr lang="id-ID" dirty="0"/>
          </a:p>
          <a:p>
            <a:pPr marL="0" indent="0">
              <a:buNone/>
            </a:pPr>
            <a:r>
              <a:rPr lang="id-ID" dirty="0">
                <a:sym typeface="Wingdings" pitchFamily="2" charset="2"/>
              </a:rPr>
              <a:t> </a:t>
            </a:r>
            <a:r>
              <a:rPr lang="id-ID" dirty="0"/>
              <a:t>Skeptisme pemilih atas politik/proses demokrasi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0160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001000" y="6400800"/>
            <a:ext cx="990600" cy="381000"/>
          </a:xfrm>
        </p:spPr>
        <p:txBody>
          <a:bodyPr/>
          <a:lstStyle/>
          <a:p>
            <a:fld id="{A38620B3-545C-4870-A5EA-248EF7A1482B}" type="slidenum">
              <a:rPr lang="en-US" sz="1200" smtClean="0">
                <a:solidFill>
                  <a:prstClr val="black"/>
                </a:solidFill>
              </a:rPr>
              <a:pPr/>
              <a:t>14</a:t>
            </a:fld>
            <a:endParaRPr lang="en-US" sz="1200" dirty="0">
              <a:solidFill>
                <a:prstClr val="black"/>
              </a:solidFill>
            </a:endParaRPr>
          </a:p>
        </p:txBody>
      </p:sp>
      <p:graphicFrame>
        <p:nvGraphicFramePr>
          <p:cNvPr id="7" name="Content Placeholder 3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52400" y="1447800"/>
          <a:ext cx="86868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457200" y="533400"/>
            <a:ext cx="8229600" cy="914400"/>
          </a:xfrm>
          <a:prstGeom prst="rect">
            <a:avLst/>
          </a:prstGeom>
        </p:spPr>
        <p:txBody>
          <a:bodyPr vert="horz" anchor="ctr">
            <a:normAutofit fontScale="90000" lnSpcReduction="1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id-ID" sz="2400" dirty="0"/>
              <a:t>Jika “tidak akan ikut memilih”, apa alasan </a:t>
            </a:r>
            <a:r>
              <a:rPr lang="id-ID" sz="2400" b="1" dirty="0"/>
              <a:t>paling utama</a:t>
            </a:r>
            <a:r>
              <a:rPr lang="id-ID" sz="2400" dirty="0"/>
              <a:t> Ibu/Bapak? </a:t>
            </a:r>
            <a:r>
              <a:rPr lang="id-ID" sz="2400" b="1" dirty="0"/>
              <a:t>(hanya satu jawaban)</a:t>
            </a:r>
            <a:br>
              <a:rPr lang="id-ID" sz="2700" dirty="0">
                <a:solidFill>
                  <a:srgbClr val="000E2A"/>
                </a:solidFill>
                <a:latin typeface="Trebuchet MS" pitchFamily="34" charset="0"/>
                <a:cs typeface="Calibri" pitchFamily="34" charset="0"/>
              </a:rPr>
            </a:br>
            <a:r>
              <a:rPr lang="id-ID" dirty="0">
                <a:solidFill>
                  <a:srgbClr val="000E2A"/>
                </a:solidFill>
                <a:latin typeface="Trebuchet MS" pitchFamily="34" charset="0"/>
                <a:cs typeface="Calibri" pitchFamily="34" charset="0"/>
              </a:rPr>
              <a:t>(</a:t>
            </a:r>
            <a:r>
              <a:rPr lang="id-ID" i="1" dirty="0">
                <a:solidFill>
                  <a:srgbClr val="000E2A"/>
                </a:solidFill>
                <a:latin typeface="Trebuchet MS" pitchFamily="34" charset="0"/>
                <a:cs typeface="Calibri" pitchFamily="34" charset="0"/>
              </a:rPr>
              <a:t>n=133</a:t>
            </a:r>
            <a:r>
              <a:rPr lang="id-ID" dirty="0">
                <a:solidFill>
                  <a:srgbClr val="000E2A"/>
                </a:solidFill>
                <a:latin typeface="Trebuchet MS" pitchFamily="34" charset="0"/>
                <a:cs typeface="Calibri" pitchFamily="34" charset="0"/>
              </a:rPr>
              <a:t>)</a:t>
            </a:r>
            <a:endParaRPr lang="en-US" dirty="0">
              <a:solidFill>
                <a:srgbClr val="000E2A"/>
              </a:solidFill>
              <a:latin typeface="Trebuchet MS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3431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Reformasi</a:t>
            </a:r>
            <a:r>
              <a:rPr lang="en-US" dirty="0"/>
              <a:t> </a:t>
            </a:r>
            <a:r>
              <a:rPr lang="en-US" dirty="0" err="1"/>
              <a:t>Sistem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286944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24731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Way Out?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899778" y="2219350"/>
            <a:ext cx="3672408" cy="33698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3600" dirty="0"/>
              <a:t>SISTEM</a:t>
            </a:r>
          </a:p>
          <a:p>
            <a:pPr algn="ctr"/>
            <a:r>
              <a:rPr lang="id-ID" dirty="0"/>
              <a:t>Sistem Pemilihan, Metode Pemilihan,  Manajemen Penyelenggaraan, Aktor, Penegakan Hukum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4572186" y="2255354"/>
            <a:ext cx="3737520" cy="32978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3200" dirty="0"/>
              <a:t>NON  SISTEM</a:t>
            </a:r>
          </a:p>
          <a:p>
            <a:pPr algn="ctr"/>
            <a:r>
              <a:rPr lang="id-ID" dirty="0"/>
              <a:t>Demokratisasi Internal Parpol, Kualitas Caleg, Representasi yang Sesungguhnya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069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4800" i="1" dirty="0" err="1"/>
              <a:t>Dimana</a:t>
            </a:r>
            <a:r>
              <a:rPr lang="en-US" sz="4800" i="1" dirty="0"/>
              <a:t> Kita?</a:t>
            </a:r>
          </a:p>
        </p:txBody>
      </p:sp>
    </p:spTree>
    <p:extLst>
      <p:ext uri="{BB962C8B-B14F-4D97-AF65-F5344CB8AC3E}">
        <p14:creationId xmlns:p14="http://schemas.microsoft.com/office/powerpoint/2010/main" val="29779147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4800" i="1" dirty="0" err="1"/>
              <a:t>Agen</a:t>
            </a:r>
            <a:r>
              <a:rPr lang="en-US" sz="4800" i="1" dirty="0"/>
              <a:t> </a:t>
            </a:r>
            <a:r>
              <a:rPr lang="en-US" sz="4800" i="1" dirty="0" err="1"/>
              <a:t>Perubahan</a:t>
            </a:r>
            <a:r>
              <a:rPr lang="en-US" sz="4800" i="1" dirty="0"/>
              <a:t>? </a:t>
            </a:r>
            <a:r>
              <a:rPr lang="en-US" sz="4800" i="1" dirty="0" err="1"/>
              <a:t>Kembali</a:t>
            </a:r>
            <a:r>
              <a:rPr lang="en-US" sz="4800" i="1" dirty="0"/>
              <a:t> </a:t>
            </a:r>
            <a:r>
              <a:rPr lang="en-US" sz="4800" i="1" dirty="0" err="1"/>
              <a:t>ke</a:t>
            </a:r>
            <a:r>
              <a:rPr lang="en-US" sz="4800" i="1" dirty="0"/>
              <a:t> Basis, </a:t>
            </a:r>
            <a:r>
              <a:rPr lang="en-US" sz="4800" i="1" dirty="0" err="1"/>
              <a:t>Kembali</a:t>
            </a:r>
            <a:r>
              <a:rPr lang="en-US" sz="4800" i="1" dirty="0"/>
              <a:t> </a:t>
            </a:r>
            <a:r>
              <a:rPr lang="en-US" sz="4800" i="1" dirty="0" err="1"/>
              <a:t>ke</a:t>
            </a:r>
            <a:r>
              <a:rPr lang="en-US" sz="4800" i="1" dirty="0"/>
              <a:t> </a:t>
            </a:r>
            <a:r>
              <a:rPr lang="en-US" sz="4800" i="1" dirty="0" err="1"/>
              <a:t>Komunitas</a:t>
            </a:r>
            <a:r>
              <a:rPr lang="en-US" sz="4800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87311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id-ID" sz="4800" dirty="0"/>
          </a:p>
          <a:p>
            <a:pPr marL="0" indent="0" algn="ctr">
              <a:buNone/>
            </a:pPr>
            <a:r>
              <a:rPr lang="id-ID" sz="4800" dirty="0"/>
              <a:t>TERIMA KASIH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422537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7856"/>
            <a:ext cx="8229600" cy="1143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75730"/>
            <a:ext cx="8229600" cy="4305597"/>
          </a:xfrm>
        </p:spPr>
        <p:txBody>
          <a:bodyPr>
            <a:noAutofit/>
          </a:bodyPr>
          <a:lstStyle/>
          <a:p>
            <a:r>
              <a:rPr lang="id-ID" sz="2800" dirty="0"/>
              <a:t>Indonesia adalah negara muslim demokrasi terbesar di dunia.</a:t>
            </a:r>
            <a:r>
              <a:rPr lang="en-US" sz="2800" dirty="0"/>
              <a:t> </a:t>
            </a:r>
            <a:r>
              <a:rPr lang="id-ID" sz="2800" dirty="0"/>
              <a:t>Data DAK2 Des </a:t>
            </a:r>
            <a:r>
              <a:rPr lang="en-US" sz="2800" dirty="0"/>
              <a:t>2012: 129.563.463 (</a:t>
            </a:r>
            <a:r>
              <a:rPr lang="id-ID" sz="2800" dirty="0"/>
              <a:t>Laki-laki</a:t>
            </a:r>
            <a:r>
              <a:rPr lang="en-US" sz="2800" dirty="0"/>
              <a:t>), 122.294.477 (</a:t>
            </a:r>
            <a:r>
              <a:rPr lang="id-ID" sz="2800" dirty="0"/>
              <a:t>Perempuan</a:t>
            </a:r>
            <a:r>
              <a:rPr lang="en-US" sz="2800" dirty="0"/>
              <a:t>), </a:t>
            </a:r>
            <a:r>
              <a:rPr lang="en-US" sz="2800" b="1" dirty="0"/>
              <a:t>251.857.940</a:t>
            </a:r>
            <a:r>
              <a:rPr lang="en-US" sz="2800" dirty="0"/>
              <a:t> (Total)</a:t>
            </a:r>
            <a:endParaRPr lang="id-ID" sz="2800" dirty="0"/>
          </a:p>
          <a:p>
            <a:r>
              <a:rPr lang="en-US" altLang="en-US" sz="2800" dirty="0" err="1"/>
              <a:t>Pada</a:t>
            </a:r>
            <a:r>
              <a:rPr lang="en-US" altLang="en-US" sz="2800" dirty="0"/>
              <a:t> Pemilu </a:t>
            </a:r>
            <a:r>
              <a:rPr lang="en-US" altLang="en-US" sz="2800" dirty="0" err="1"/>
              <a:t>Legislatif</a:t>
            </a:r>
            <a:r>
              <a:rPr lang="en-US" altLang="en-US" sz="2800" dirty="0"/>
              <a:t> 2014 (9 April 2014), </a:t>
            </a:r>
            <a:r>
              <a:rPr lang="en-US" altLang="en-US" sz="2800" b="1" dirty="0"/>
              <a:t>187 </a:t>
            </a:r>
            <a:r>
              <a:rPr lang="en-US" altLang="en-US" sz="2800" b="1" dirty="0" err="1"/>
              <a:t>juta</a:t>
            </a:r>
            <a:r>
              <a:rPr lang="en-US" altLang="en-US" sz="2800" b="1" dirty="0"/>
              <a:t> </a:t>
            </a:r>
            <a:r>
              <a:rPr lang="en-US" altLang="en-US" sz="2800" dirty="0" err="1"/>
              <a:t>pemilih</a:t>
            </a:r>
            <a:r>
              <a:rPr lang="en-US" altLang="en-US" sz="2800" dirty="0"/>
              <a:t> </a:t>
            </a:r>
            <a:r>
              <a:rPr lang="en-US" altLang="en-US" sz="2800" dirty="0" err="1"/>
              <a:t>terdaftar</a:t>
            </a:r>
            <a:r>
              <a:rPr lang="en-US" altLang="en-US" sz="2800" dirty="0"/>
              <a:t> dan 75.11 % </a:t>
            </a:r>
            <a:r>
              <a:rPr lang="en-US" altLang="en-US" sz="2800" dirty="0" err="1"/>
              <a:t>pemilih</a:t>
            </a:r>
            <a:r>
              <a:rPr lang="en-US" altLang="en-US" sz="2800" dirty="0"/>
              <a:t> </a:t>
            </a:r>
            <a:r>
              <a:rPr lang="en-US" altLang="en-US" sz="2800" dirty="0" err="1"/>
              <a:t>gunakan</a:t>
            </a:r>
            <a:r>
              <a:rPr lang="en-US" altLang="en-US" sz="2800" dirty="0"/>
              <a:t> </a:t>
            </a:r>
            <a:r>
              <a:rPr lang="en-US" altLang="en-US" sz="2800" dirty="0" err="1"/>
              <a:t>hak</a:t>
            </a:r>
            <a:r>
              <a:rPr lang="en-US" altLang="en-US" sz="2800" dirty="0"/>
              <a:t> </a:t>
            </a:r>
            <a:r>
              <a:rPr lang="en-US" altLang="en-US" sz="2800" dirty="0" err="1"/>
              <a:t>pilihnya</a:t>
            </a:r>
            <a:r>
              <a:rPr lang="en-US" altLang="en-US" sz="2800" dirty="0"/>
              <a:t>, </a:t>
            </a:r>
            <a:r>
              <a:rPr lang="en-US" altLang="en-US" sz="2800" dirty="0" err="1"/>
              <a:t>naik</a:t>
            </a:r>
            <a:r>
              <a:rPr lang="en-US" altLang="en-US" sz="2800" dirty="0"/>
              <a:t> </a:t>
            </a:r>
            <a:r>
              <a:rPr lang="en-US" altLang="en-US" sz="2800" dirty="0" err="1"/>
              <a:t>dari</a:t>
            </a:r>
            <a:r>
              <a:rPr lang="en-US" altLang="en-US" sz="2800" dirty="0"/>
              <a:t> 71% di Pemilu 2009. Pemilu </a:t>
            </a:r>
            <a:r>
              <a:rPr lang="en-US" altLang="en-US" sz="2800" dirty="0" err="1"/>
              <a:t>Presiden</a:t>
            </a:r>
            <a:r>
              <a:rPr lang="en-US" altLang="en-US" sz="2800" dirty="0"/>
              <a:t> 2014: </a:t>
            </a:r>
            <a:r>
              <a:rPr lang="en-US" altLang="en-US" sz="2800" b="1" dirty="0"/>
              <a:t>190,307,134</a:t>
            </a:r>
            <a:r>
              <a:rPr lang="en-US" altLang="en-US" sz="2800" dirty="0"/>
              <a:t> </a:t>
            </a:r>
            <a:r>
              <a:rPr lang="en-US" altLang="en-US" sz="2800" dirty="0" err="1"/>
              <a:t>pemilih</a:t>
            </a:r>
            <a:r>
              <a:rPr lang="en-US" altLang="en-US" sz="2800" dirty="0"/>
              <a:t> </a:t>
            </a:r>
            <a:r>
              <a:rPr lang="en-US" altLang="en-US" sz="2800" dirty="0" err="1"/>
              <a:t>terdaftar</a:t>
            </a:r>
            <a:r>
              <a:rPr lang="en-US" altLang="en-US" sz="2800" dirty="0"/>
              <a:t> </a:t>
            </a:r>
            <a:r>
              <a:rPr lang="en-US" altLang="en-US" sz="2800" dirty="0" err="1"/>
              <a:t>dalam</a:t>
            </a:r>
            <a:r>
              <a:rPr lang="en-US" altLang="en-US" sz="2800" dirty="0"/>
              <a:t> DPT, </a:t>
            </a:r>
            <a:r>
              <a:rPr lang="en-US" altLang="en-US" sz="2800" dirty="0" err="1"/>
              <a:t>termasuk</a:t>
            </a:r>
            <a:r>
              <a:rPr lang="en-US" altLang="en-US" sz="2800" dirty="0"/>
              <a:t> 2,038,711 </a:t>
            </a:r>
            <a:r>
              <a:rPr lang="en-US" altLang="en-US" sz="2800" dirty="0" err="1"/>
              <a:t>pemilih</a:t>
            </a:r>
            <a:r>
              <a:rPr lang="en-US" altLang="en-US" sz="2800" dirty="0"/>
              <a:t> di </a:t>
            </a:r>
            <a:r>
              <a:rPr lang="en-US" altLang="en-US" sz="2800" dirty="0" err="1"/>
              <a:t>luar</a:t>
            </a:r>
            <a:r>
              <a:rPr lang="en-US" altLang="en-US" sz="2800" dirty="0"/>
              <a:t> </a:t>
            </a:r>
            <a:r>
              <a:rPr lang="en-US" altLang="en-US" sz="2800" dirty="0" err="1"/>
              <a:t>negeri</a:t>
            </a:r>
            <a:r>
              <a:rPr lang="en-US" altLang="en-US" sz="2800" dirty="0"/>
              <a:t>. </a:t>
            </a:r>
            <a:r>
              <a:rPr lang="en-US" altLang="en-US" sz="2800" dirty="0" err="1"/>
              <a:t>Angka</a:t>
            </a:r>
            <a:r>
              <a:rPr lang="en-US" altLang="en-US" sz="2800" dirty="0"/>
              <a:t> </a:t>
            </a:r>
            <a:r>
              <a:rPr lang="en-US" altLang="en-US" sz="2800" dirty="0" err="1"/>
              <a:t>partisipasi</a:t>
            </a:r>
            <a:r>
              <a:rPr lang="en-US" altLang="en-US" sz="2800" dirty="0"/>
              <a:t> 69.58%.</a:t>
            </a:r>
          </a:p>
          <a:p>
            <a:endParaRPr lang="id-ID" sz="2800" dirty="0"/>
          </a:p>
          <a:p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934" y="0"/>
            <a:ext cx="9170934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029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Bonus </a:t>
            </a:r>
            <a:r>
              <a:rPr lang="en-US" dirty="0" err="1"/>
              <a:t>Demografi</a:t>
            </a:r>
            <a:r>
              <a:rPr lang="en-US" dirty="0"/>
              <a:t> Indonesia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usia</a:t>
            </a:r>
            <a:r>
              <a:rPr lang="en-US" dirty="0"/>
              <a:t> </a:t>
            </a:r>
            <a:r>
              <a:rPr lang="en-US" dirty="0" err="1"/>
              <a:t>angkatan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(15-64 </a:t>
            </a:r>
            <a:r>
              <a:rPr lang="en-US" dirty="0" err="1"/>
              <a:t>tahun</a:t>
            </a:r>
            <a:r>
              <a:rPr lang="en-US" dirty="0"/>
              <a:t>) </a:t>
            </a:r>
            <a:r>
              <a:rPr lang="en-US" dirty="0" err="1"/>
              <a:t>pada</a:t>
            </a:r>
            <a:r>
              <a:rPr lang="en-US" dirty="0"/>
              <a:t> 2020-2030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mencapai</a:t>
            </a:r>
            <a:r>
              <a:rPr lang="en-US" dirty="0"/>
              <a:t> 70 </a:t>
            </a:r>
            <a:r>
              <a:rPr lang="en-US" dirty="0" err="1"/>
              <a:t>persen</a:t>
            </a:r>
            <a:r>
              <a:rPr lang="en-US" dirty="0"/>
              <a:t>, </a:t>
            </a:r>
            <a:r>
              <a:rPr lang="en-US" dirty="0" err="1"/>
              <a:t>sedangkan</a:t>
            </a:r>
            <a:r>
              <a:rPr lang="en-US" dirty="0"/>
              <a:t> </a:t>
            </a:r>
            <a:r>
              <a:rPr lang="en-US" dirty="0" err="1"/>
              <a:t>sisanya</a:t>
            </a:r>
            <a:r>
              <a:rPr lang="en-US" dirty="0"/>
              <a:t>, 30 </a:t>
            </a:r>
            <a:r>
              <a:rPr lang="en-US" dirty="0" err="1"/>
              <a:t>persen</a:t>
            </a:r>
            <a:r>
              <a:rPr lang="en-US" dirty="0"/>
              <a:t>,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penduduk</a:t>
            </a:r>
            <a:r>
              <a:rPr lang="en-US" dirty="0"/>
              <a:t> yang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produktif</a:t>
            </a:r>
            <a:r>
              <a:rPr lang="en-US" dirty="0"/>
              <a:t> (di </a:t>
            </a:r>
            <a:r>
              <a:rPr lang="en-US" dirty="0" err="1"/>
              <a:t>bawah</a:t>
            </a:r>
            <a:r>
              <a:rPr lang="en-US" dirty="0"/>
              <a:t> 15 </a:t>
            </a:r>
            <a:r>
              <a:rPr lang="en-US" dirty="0" err="1"/>
              <a:t>tahun</a:t>
            </a:r>
            <a:r>
              <a:rPr lang="en-US" dirty="0"/>
              <a:t> dan </a:t>
            </a:r>
            <a:r>
              <a:rPr lang="en-US" dirty="0" err="1"/>
              <a:t>diatas</a:t>
            </a:r>
            <a:r>
              <a:rPr lang="en-US" dirty="0"/>
              <a:t> 65 </a:t>
            </a:r>
            <a:r>
              <a:rPr lang="en-US" dirty="0" err="1"/>
              <a:t>tahun</a:t>
            </a:r>
            <a:r>
              <a:rPr lang="en-US" dirty="0"/>
              <a:t>). </a:t>
            </a:r>
            <a:r>
              <a:rPr lang="en-US" dirty="0" err="1"/>
              <a:t>Dilihat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jumlahnya</a:t>
            </a:r>
            <a:r>
              <a:rPr lang="en-US" dirty="0"/>
              <a:t>, </a:t>
            </a:r>
            <a:r>
              <a:rPr lang="en-US" dirty="0" err="1"/>
              <a:t>penduduk</a:t>
            </a:r>
            <a:r>
              <a:rPr lang="en-US" dirty="0"/>
              <a:t> </a:t>
            </a:r>
            <a:r>
              <a:rPr lang="en-US" dirty="0" err="1"/>
              <a:t>usia</a:t>
            </a:r>
            <a:r>
              <a:rPr lang="en-US" dirty="0"/>
              <a:t> </a:t>
            </a:r>
            <a:r>
              <a:rPr lang="en-US" dirty="0" err="1"/>
              <a:t>produktif</a:t>
            </a:r>
            <a:r>
              <a:rPr lang="en-US" dirty="0"/>
              <a:t> </a:t>
            </a:r>
            <a:r>
              <a:rPr lang="en-US" dirty="0" err="1"/>
              <a:t>mencapai</a:t>
            </a:r>
            <a:r>
              <a:rPr lang="en-US" dirty="0"/>
              <a:t> </a:t>
            </a:r>
            <a:r>
              <a:rPr lang="en-US" dirty="0" err="1"/>
              <a:t>sekitar</a:t>
            </a:r>
            <a:r>
              <a:rPr lang="en-US" dirty="0"/>
              <a:t> 180 </a:t>
            </a:r>
            <a:r>
              <a:rPr lang="en-US" dirty="0" err="1"/>
              <a:t>juta</a:t>
            </a:r>
            <a:r>
              <a:rPr lang="en-US" dirty="0"/>
              <a:t>, </a:t>
            </a:r>
            <a:r>
              <a:rPr lang="en-US" dirty="0" err="1"/>
              <a:t>sementara</a:t>
            </a:r>
            <a:r>
              <a:rPr lang="en-US" dirty="0"/>
              <a:t> </a:t>
            </a:r>
            <a:r>
              <a:rPr lang="en-US" dirty="0" err="1"/>
              <a:t>nonproduktif</a:t>
            </a:r>
            <a:r>
              <a:rPr lang="en-US" dirty="0"/>
              <a:t> </a:t>
            </a:r>
            <a:r>
              <a:rPr lang="en-US" dirty="0" err="1"/>
              <a:t>hanya</a:t>
            </a:r>
            <a:r>
              <a:rPr lang="en-US" dirty="0"/>
              <a:t> 60 </a:t>
            </a:r>
            <a:r>
              <a:rPr lang="en-US" dirty="0" err="1"/>
              <a:t>juta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92377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US" sz="1800" b="1"/>
              <a:t>Definisi Etika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282416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2800" dirty="0" err="1"/>
              <a:t>Etika</a:t>
            </a:r>
            <a:r>
              <a:rPr lang="en-US" sz="2800" dirty="0"/>
              <a:t> </a:t>
            </a:r>
            <a:r>
              <a:rPr lang="en-US" sz="2800" dirty="0" err="1"/>
              <a:t>merupakan</a:t>
            </a:r>
            <a:r>
              <a:rPr lang="en-US" sz="2800" dirty="0"/>
              <a:t> </a:t>
            </a:r>
            <a:r>
              <a:rPr lang="en-US" sz="2800" dirty="0" err="1"/>
              <a:t>suatu</a:t>
            </a:r>
            <a:r>
              <a:rPr lang="en-US" sz="2800" dirty="0"/>
              <a:t> </a:t>
            </a:r>
            <a:r>
              <a:rPr lang="en-US" sz="2800" dirty="0" err="1"/>
              <a:t>pemikiran</a:t>
            </a:r>
            <a:r>
              <a:rPr lang="en-US" sz="2800" dirty="0"/>
              <a:t> </a:t>
            </a:r>
            <a:r>
              <a:rPr lang="en-US" sz="2800" dirty="0" err="1"/>
              <a:t>kritis</a:t>
            </a:r>
            <a:r>
              <a:rPr lang="en-US" sz="2800" dirty="0"/>
              <a:t> dan </a:t>
            </a:r>
            <a:r>
              <a:rPr lang="en-US" sz="2800" dirty="0" err="1"/>
              <a:t>mendasar</a:t>
            </a:r>
            <a:r>
              <a:rPr lang="en-US" sz="2800" dirty="0"/>
              <a:t> </a:t>
            </a:r>
            <a:r>
              <a:rPr lang="en-US" sz="2800" dirty="0" err="1"/>
              <a:t>tentang</a:t>
            </a:r>
            <a:r>
              <a:rPr lang="en-US" sz="2800" dirty="0"/>
              <a:t> </a:t>
            </a:r>
            <a:r>
              <a:rPr lang="en-US" sz="2800" dirty="0" err="1"/>
              <a:t>ajaran</a:t>
            </a:r>
            <a:r>
              <a:rPr lang="en-US" sz="2800" dirty="0"/>
              <a:t> – </a:t>
            </a:r>
            <a:r>
              <a:rPr lang="en-US" sz="2800" dirty="0" err="1"/>
              <a:t>ajaran</a:t>
            </a:r>
            <a:r>
              <a:rPr lang="en-US" sz="2800" dirty="0"/>
              <a:t> dan </a:t>
            </a:r>
            <a:r>
              <a:rPr lang="en-US" sz="2800" dirty="0" err="1"/>
              <a:t>pandangan-pandangan</a:t>
            </a:r>
            <a:r>
              <a:rPr lang="en-US" sz="2800" dirty="0"/>
              <a:t> moral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800" dirty="0"/>
          </a:p>
          <a:p>
            <a:pPr eaLnBrk="1" hangingPunct="1">
              <a:defRPr/>
            </a:pPr>
            <a:r>
              <a:rPr lang="en-US" sz="2800" dirty="0" err="1"/>
              <a:t>Etika</a:t>
            </a:r>
            <a:r>
              <a:rPr lang="en-US" sz="2800" dirty="0"/>
              <a:t> </a:t>
            </a:r>
            <a:r>
              <a:rPr lang="en-US" sz="2800" dirty="0" err="1"/>
              <a:t>adalah</a:t>
            </a:r>
            <a:r>
              <a:rPr lang="en-US" sz="2800" dirty="0"/>
              <a:t> </a:t>
            </a:r>
            <a:r>
              <a:rPr lang="en-US" sz="2800" dirty="0" err="1"/>
              <a:t>suatu</a:t>
            </a:r>
            <a:r>
              <a:rPr lang="en-US" sz="2800" dirty="0"/>
              <a:t> </a:t>
            </a:r>
            <a:r>
              <a:rPr lang="en-US" sz="2800" dirty="0" err="1"/>
              <a:t>ilmu</a:t>
            </a:r>
            <a:r>
              <a:rPr lang="en-US" sz="2800" dirty="0"/>
              <a:t> yang </a:t>
            </a:r>
            <a:r>
              <a:rPr lang="en-US" sz="2800" dirty="0" err="1"/>
              <a:t>membahas</a:t>
            </a:r>
            <a:r>
              <a:rPr lang="en-US" sz="2800" dirty="0"/>
              <a:t> </a:t>
            </a:r>
            <a:r>
              <a:rPr lang="en-US" sz="2800" dirty="0" err="1"/>
              <a:t>tentang</a:t>
            </a:r>
            <a:r>
              <a:rPr lang="en-US" sz="2800" dirty="0"/>
              <a:t> </a:t>
            </a:r>
            <a:r>
              <a:rPr lang="en-US" sz="2800" dirty="0" err="1"/>
              <a:t>bagaimana</a:t>
            </a:r>
            <a:r>
              <a:rPr lang="en-US" sz="2800" dirty="0"/>
              <a:t> dan </a:t>
            </a:r>
            <a:r>
              <a:rPr lang="en-US" sz="2800" dirty="0" err="1"/>
              <a:t>mengapa</a:t>
            </a:r>
            <a:r>
              <a:rPr lang="en-US" sz="2800" dirty="0"/>
              <a:t> </a:t>
            </a:r>
            <a:r>
              <a:rPr lang="en-US" sz="2800" dirty="0" err="1"/>
              <a:t>kita</a:t>
            </a:r>
            <a:r>
              <a:rPr lang="en-US" sz="2800" dirty="0"/>
              <a:t> </a:t>
            </a:r>
            <a:r>
              <a:rPr lang="en-US" sz="2800" dirty="0" err="1"/>
              <a:t>mengikuti</a:t>
            </a:r>
            <a:r>
              <a:rPr lang="en-US" sz="2800" dirty="0"/>
              <a:t> </a:t>
            </a:r>
            <a:r>
              <a:rPr lang="en-US" sz="2800" dirty="0" err="1"/>
              <a:t>ajaran</a:t>
            </a:r>
            <a:r>
              <a:rPr lang="en-US" sz="2800" dirty="0"/>
              <a:t> </a:t>
            </a:r>
            <a:r>
              <a:rPr lang="en-US" sz="2800" dirty="0" err="1"/>
              <a:t>tertentu</a:t>
            </a:r>
            <a:r>
              <a:rPr lang="en-US" sz="2800" dirty="0"/>
              <a:t>,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bagaimana</a:t>
            </a:r>
            <a:r>
              <a:rPr lang="en-US" sz="2800" dirty="0"/>
              <a:t> </a:t>
            </a:r>
            <a:r>
              <a:rPr lang="en-US" sz="2800" dirty="0" err="1"/>
              <a:t>kita</a:t>
            </a:r>
            <a:r>
              <a:rPr lang="en-US" sz="2800" dirty="0"/>
              <a:t> </a:t>
            </a:r>
            <a:r>
              <a:rPr lang="en-US" sz="2800" dirty="0" err="1"/>
              <a:t>harus</a:t>
            </a:r>
            <a:r>
              <a:rPr lang="en-US" sz="2800" dirty="0"/>
              <a:t> </a:t>
            </a:r>
            <a:r>
              <a:rPr lang="en-US" sz="2800" dirty="0" err="1"/>
              <a:t>mengambil</a:t>
            </a:r>
            <a:r>
              <a:rPr lang="en-US" sz="2800" dirty="0"/>
              <a:t> </a:t>
            </a:r>
            <a:r>
              <a:rPr lang="en-US" sz="2800" dirty="0" err="1"/>
              <a:t>sikap</a:t>
            </a:r>
            <a:r>
              <a:rPr lang="en-US" sz="2800" dirty="0"/>
              <a:t> yang </a:t>
            </a:r>
            <a:r>
              <a:rPr lang="en-US" sz="2800" dirty="0" err="1"/>
              <a:t>bertangung</a:t>
            </a:r>
            <a:r>
              <a:rPr lang="en-US" sz="2800" dirty="0"/>
              <a:t> </a:t>
            </a:r>
            <a:r>
              <a:rPr lang="en-US" sz="2800" dirty="0" err="1"/>
              <a:t>jawab</a:t>
            </a:r>
            <a:r>
              <a:rPr lang="en-US" sz="2800" dirty="0"/>
              <a:t> </a:t>
            </a:r>
            <a:r>
              <a:rPr lang="en-US" sz="2800" dirty="0" err="1"/>
              <a:t>berhadapan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pelbagai</a:t>
            </a:r>
            <a:r>
              <a:rPr lang="en-US" sz="2800" dirty="0"/>
              <a:t> </a:t>
            </a:r>
            <a:r>
              <a:rPr lang="en-US" sz="2800" dirty="0" err="1"/>
              <a:t>ajaran</a:t>
            </a:r>
            <a:r>
              <a:rPr lang="en-US" sz="2800" dirty="0"/>
              <a:t> moral.</a:t>
            </a:r>
          </a:p>
        </p:txBody>
      </p:sp>
    </p:spTree>
    <p:extLst>
      <p:ext uri="{BB962C8B-B14F-4D97-AF65-F5344CB8AC3E}">
        <p14:creationId xmlns:p14="http://schemas.microsoft.com/office/powerpoint/2010/main" val="243091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1800" b="1"/>
              <a:t>Pembagian Etika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0768"/>
            <a:ext cx="8229600" cy="422977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2000" dirty="0" err="1"/>
              <a:t>Etika</a:t>
            </a:r>
            <a:r>
              <a:rPr lang="en-US" sz="2000" dirty="0"/>
              <a:t> </a:t>
            </a:r>
            <a:r>
              <a:rPr lang="en-US" sz="2000" dirty="0" err="1"/>
              <a:t>umum</a:t>
            </a:r>
            <a:r>
              <a:rPr lang="en-US" sz="2000" dirty="0"/>
              <a:t> </a:t>
            </a:r>
            <a:r>
              <a:rPr lang="en-US" sz="2000" dirty="0" err="1"/>
              <a:t>yaitu</a:t>
            </a:r>
            <a:r>
              <a:rPr lang="en-US" sz="2000" dirty="0"/>
              <a:t> yang </a:t>
            </a:r>
            <a:r>
              <a:rPr lang="en-US" sz="2000" dirty="0" err="1"/>
              <a:t>mempertanyakan</a:t>
            </a:r>
            <a:r>
              <a:rPr lang="en-US" sz="2000" dirty="0"/>
              <a:t> </a:t>
            </a:r>
            <a:r>
              <a:rPr lang="en-US" sz="2000" dirty="0" err="1"/>
              <a:t>prinsip</a:t>
            </a:r>
            <a:r>
              <a:rPr lang="en-US" sz="2000" dirty="0"/>
              <a:t> – </a:t>
            </a:r>
            <a:r>
              <a:rPr lang="en-US" sz="2000" dirty="0" err="1"/>
              <a:t>prinsip</a:t>
            </a:r>
            <a:r>
              <a:rPr lang="en-US" sz="2000" dirty="0"/>
              <a:t> yang </a:t>
            </a:r>
            <a:r>
              <a:rPr lang="en-US" sz="2000" dirty="0" err="1"/>
              <a:t>berlaku</a:t>
            </a:r>
            <a:r>
              <a:rPr lang="en-US" sz="2000" dirty="0"/>
              <a:t> </a:t>
            </a:r>
            <a:r>
              <a:rPr lang="en-US" sz="2000" dirty="0" err="1"/>
              <a:t>bagi</a:t>
            </a:r>
            <a:r>
              <a:rPr lang="en-US" sz="2000" dirty="0"/>
              <a:t> </a:t>
            </a:r>
            <a:r>
              <a:rPr lang="en-US" sz="2000" dirty="0" err="1"/>
              <a:t>setiap</a:t>
            </a:r>
            <a:r>
              <a:rPr lang="en-US" sz="2000" dirty="0"/>
              <a:t> </a:t>
            </a:r>
            <a:r>
              <a:rPr lang="en-US" sz="2000" dirty="0" err="1"/>
              <a:t>tindakan</a:t>
            </a:r>
            <a:r>
              <a:rPr lang="en-US" sz="2000" dirty="0"/>
              <a:t> </a:t>
            </a:r>
            <a:r>
              <a:rPr lang="en-US" sz="2000" dirty="0" err="1"/>
              <a:t>manusia</a:t>
            </a:r>
            <a:r>
              <a:rPr lang="en-US" sz="2000" dirty="0"/>
              <a:t>.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000" dirty="0"/>
          </a:p>
          <a:p>
            <a:pPr eaLnBrk="1" hangingPunct="1">
              <a:defRPr/>
            </a:pPr>
            <a:r>
              <a:rPr lang="en-US" sz="2000" dirty="0" err="1"/>
              <a:t>Etika</a:t>
            </a:r>
            <a:r>
              <a:rPr lang="en-US" sz="2000" dirty="0"/>
              <a:t> </a:t>
            </a:r>
            <a:r>
              <a:rPr lang="en-US" sz="2000" dirty="0" err="1"/>
              <a:t>Khusus</a:t>
            </a:r>
            <a:r>
              <a:rPr lang="en-US" sz="2000" dirty="0"/>
              <a:t> </a:t>
            </a:r>
            <a:r>
              <a:rPr lang="en-US" sz="2000" dirty="0" err="1"/>
              <a:t>yaitu</a:t>
            </a:r>
            <a:r>
              <a:rPr lang="en-US" sz="2000" dirty="0"/>
              <a:t> yang </a:t>
            </a:r>
            <a:r>
              <a:rPr lang="en-US" sz="2000" dirty="0" err="1"/>
              <a:t>membahas</a:t>
            </a:r>
            <a:r>
              <a:rPr lang="en-US" sz="2000" dirty="0"/>
              <a:t> </a:t>
            </a:r>
            <a:r>
              <a:rPr lang="en-US" sz="2000" dirty="0" err="1"/>
              <a:t>prinsip</a:t>
            </a:r>
            <a:r>
              <a:rPr lang="en-US" sz="2000" dirty="0"/>
              <a:t> – </a:t>
            </a:r>
            <a:r>
              <a:rPr lang="en-US" sz="2000" dirty="0" err="1"/>
              <a:t>prinsip</a:t>
            </a:r>
            <a:r>
              <a:rPr lang="en-US" sz="2000" dirty="0"/>
              <a:t> </a:t>
            </a:r>
            <a:r>
              <a:rPr lang="en-US" sz="2000" dirty="0" err="1"/>
              <a:t>itu</a:t>
            </a:r>
            <a:r>
              <a:rPr lang="en-US" sz="2000" dirty="0"/>
              <a:t> di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hubungannya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plbagai</a:t>
            </a:r>
            <a:r>
              <a:rPr lang="en-US" sz="2000" dirty="0"/>
              <a:t> </a:t>
            </a:r>
            <a:r>
              <a:rPr lang="en-US" sz="2000" dirty="0" err="1"/>
              <a:t>aspek</a:t>
            </a:r>
            <a:r>
              <a:rPr lang="en-US" sz="2000" dirty="0"/>
              <a:t> </a:t>
            </a:r>
            <a:r>
              <a:rPr lang="en-US" sz="2000" dirty="0" err="1"/>
              <a:t>kehidupan</a:t>
            </a:r>
            <a:r>
              <a:rPr lang="en-US" sz="2000" dirty="0"/>
              <a:t> </a:t>
            </a:r>
            <a:r>
              <a:rPr lang="en-US" sz="2000" dirty="0" err="1"/>
              <a:t>manusia</a:t>
            </a:r>
            <a:r>
              <a:rPr lang="en-US" sz="2000" dirty="0"/>
              <a:t>. </a:t>
            </a:r>
            <a:r>
              <a:rPr lang="en-US" sz="2000" dirty="0" err="1"/>
              <a:t>Etika</a:t>
            </a:r>
            <a:r>
              <a:rPr lang="en-US" sz="2000" dirty="0"/>
              <a:t> </a:t>
            </a:r>
            <a:r>
              <a:rPr lang="en-US" sz="2000" dirty="0" err="1"/>
              <a:t>khusus</a:t>
            </a:r>
            <a:r>
              <a:rPr lang="en-US" sz="2000" dirty="0"/>
              <a:t> </a:t>
            </a:r>
            <a:r>
              <a:rPr lang="en-US" sz="2000" dirty="0" err="1"/>
              <a:t>meliputi</a:t>
            </a:r>
            <a:r>
              <a:rPr lang="en-US" sz="2000" dirty="0"/>
              <a:t> </a:t>
            </a:r>
            <a:r>
              <a:rPr lang="en-US" sz="2000" dirty="0" err="1"/>
              <a:t>beberapa</a:t>
            </a:r>
            <a:r>
              <a:rPr lang="en-US" sz="2000" dirty="0"/>
              <a:t> </a:t>
            </a:r>
            <a:r>
              <a:rPr lang="en-US" sz="2000" dirty="0" err="1"/>
              <a:t>hal</a:t>
            </a:r>
            <a:r>
              <a:rPr lang="en-US" sz="2000" dirty="0"/>
              <a:t> :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000" dirty="0"/>
          </a:p>
          <a:p>
            <a:pPr lvl="1" eaLnBrk="1" hangingPunct="1">
              <a:defRPr/>
            </a:pPr>
            <a:r>
              <a:rPr lang="en-US" sz="2000" dirty="0" err="1"/>
              <a:t>Etika</a:t>
            </a:r>
            <a:r>
              <a:rPr lang="en-US" sz="2000" dirty="0"/>
              <a:t> Individual </a:t>
            </a:r>
            <a:r>
              <a:rPr lang="en-US" sz="2000" dirty="0" err="1"/>
              <a:t>yaitu</a:t>
            </a:r>
            <a:r>
              <a:rPr lang="en-US" sz="2000" dirty="0"/>
              <a:t> yang </a:t>
            </a:r>
            <a:r>
              <a:rPr lang="en-US" sz="2000" dirty="0" err="1"/>
              <a:t>membahas</a:t>
            </a:r>
            <a:r>
              <a:rPr lang="en-US" sz="2000" dirty="0"/>
              <a:t> </a:t>
            </a:r>
            <a:r>
              <a:rPr lang="en-US" sz="2000" dirty="0" err="1"/>
              <a:t>kewajiban</a:t>
            </a:r>
            <a:r>
              <a:rPr lang="en-US" sz="2000" dirty="0"/>
              <a:t> </a:t>
            </a:r>
            <a:r>
              <a:rPr lang="en-US" sz="2000" dirty="0" err="1"/>
              <a:t>manusia</a:t>
            </a:r>
            <a:r>
              <a:rPr lang="en-US" sz="2000" dirty="0"/>
              <a:t> </a:t>
            </a:r>
            <a:r>
              <a:rPr lang="en-US" sz="2000" dirty="0" err="1"/>
              <a:t>terhadap</a:t>
            </a:r>
            <a:r>
              <a:rPr lang="en-US" sz="2000" dirty="0"/>
              <a:t> </a:t>
            </a:r>
            <a:r>
              <a:rPr lang="en-US" sz="2000" dirty="0" err="1"/>
              <a:t>dirinya</a:t>
            </a:r>
            <a:r>
              <a:rPr lang="en-US" sz="2000" dirty="0"/>
              <a:t> </a:t>
            </a:r>
            <a:r>
              <a:rPr lang="en-US" sz="2000" dirty="0" err="1"/>
              <a:t>sendiri</a:t>
            </a:r>
            <a:endParaRPr lang="en-US" sz="2000" dirty="0"/>
          </a:p>
          <a:p>
            <a:pPr lvl="1" eaLnBrk="1" hangingPunct="1">
              <a:defRPr/>
            </a:pPr>
            <a:r>
              <a:rPr lang="en-US" sz="2000" dirty="0" err="1"/>
              <a:t>Etika</a:t>
            </a:r>
            <a:r>
              <a:rPr lang="en-US" sz="2000" dirty="0"/>
              <a:t> </a:t>
            </a:r>
            <a:r>
              <a:rPr lang="en-US" sz="2000" dirty="0" err="1"/>
              <a:t>sosial</a:t>
            </a:r>
            <a:r>
              <a:rPr lang="en-US" sz="2000" dirty="0"/>
              <a:t> </a:t>
            </a:r>
            <a:r>
              <a:rPr lang="en-US" sz="2000" dirty="0" err="1"/>
              <a:t>yaitu</a:t>
            </a:r>
            <a:r>
              <a:rPr lang="en-US" sz="2000" dirty="0"/>
              <a:t> yang </a:t>
            </a:r>
            <a:r>
              <a:rPr lang="en-US" sz="2000" dirty="0" err="1"/>
              <a:t>membahas</a:t>
            </a:r>
            <a:r>
              <a:rPr lang="en-US" sz="2000" dirty="0"/>
              <a:t> </a:t>
            </a:r>
            <a:r>
              <a:rPr lang="en-US" sz="2000" dirty="0" err="1"/>
              <a:t>tentang</a:t>
            </a:r>
            <a:r>
              <a:rPr lang="en-US" sz="2000" dirty="0"/>
              <a:t> </a:t>
            </a:r>
            <a:r>
              <a:rPr lang="en-US" sz="2000" dirty="0" err="1"/>
              <a:t>kewajiban</a:t>
            </a:r>
            <a:r>
              <a:rPr lang="en-US" sz="2000" dirty="0"/>
              <a:t> </a:t>
            </a:r>
            <a:r>
              <a:rPr lang="en-US" sz="2000" dirty="0" err="1"/>
              <a:t>manusia</a:t>
            </a:r>
            <a:r>
              <a:rPr lang="en-US" sz="2000" dirty="0"/>
              <a:t> </a:t>
            </a:r>
            <a:r>
              <a:rPr lang="en-US" sz="2000" dirty="0" err="1"/>
              <a:t>terhadap</a:t>
            </a:r>
            <a:r>
              <a:rPr lang="en-US" sz="2000" dirty="0"/>
              <a:t> </a:t>
            </a:r>
            <a:r>
              <a:rPr lang="en-US" sz="2000" dirty="0" err="1"/>
              <a:t>manusia</a:t>
            </a:r>
            <a:r>
              <a:rPr lang="en-US" sz="2000" dirty="0"/>
              <a:t> lain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hidup</a:t>
            </a:r>
            <a:r>
              <a:rPr lang="en-US" sz="2000" dirty="0"/>
              <a:t> </a:t>
            </a:r>
            <a:r>
              <a:rPr lang="en-US" sz="2000" dirty="0" err="1"/>
              <a:t>masyarakat</a:t>
            </a:r>
            <a:r>
              <a:rPr lang="en-US" sz="2000" dirty="0"/>
              <a:t>, yang </a:t>
            </a:r>
            <a:r>
              <a:rPr lang="en-US" sz="2000" dirty="0" err="1"/>
              <a:t>merupakan</a:t>
            </a:r>
            <a:r>
              <a:rPr lang="en-US" sz="2000" dirty="0"/>
              <a:t> </a:t>
            </a:r>
            <a:r>
              <a:rPr lang="en-US" sz="2000" dirty="0" err="1"/>
              <a:t>suatu</a:t>
            </a:r>
            <a:r>
              <a:rPr lang="en-US" sz="2000" dirty="0"/>
              <a:t> </a:t>
            </a:r>
            <a:r>
              <a:rPr lang="en-US" sz="2000" dirty="0" err="1"/>
              <a:t>bagian</a:t>
            </a:r>
            <a:r>
              <a:rPr lang="en-US" sz="2000" dirty="0"/>
              <a:t> </a:t>
            </a:r>
            <a:r>
              <a:rPr lang="en-US" sz="2000" dirty="0" err="1"/>
              <a:t>terbesar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</a:t>
            </a:r>
            <a:r>
              <a:rPr lang="en-US" sz="2000" dirty="0" err="1"/>
              <a:t>etika</a:t>
            </a:r>
            <a:r>
              <a:rPr lang="en-US" sz="2000" dirty="0"/>
              <a:t> </a:t>
            </a:r>
            <a:r>
              <a:rPr lang="en-US" sz="2000" dirty="0" err="1"/>
              <a:t>khusus</a:t>
            </a:r>
            <a:r>
              <a:rPr lang="en-US" sz="2000" dirty="0"/>
              <a:t>.</a:t>
            </a:r>
          </a:p>
          <a:p>
            <a:pPr lvl="1" eaLnBrk="1" hangingPunct="1">
              <a:defRPr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3550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eaLnBrk="1" hangingPunct="1">
              <a:defRPr/>
            </a:pPr>
            <a:r>
              <a:rPr lang="en-US" sz="1600" b="1"/>
              <a:t>Nilai, Norma dan Moral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5364163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1800" dirty="0" err="1"/>
              <a:t>Nilai</a:t>
            </a:r>
            <a:r>
              <a:rPr lang="en-US" sz="1800" dirty="0"/>
              <a:t> (Value) </a:t>
            </a:r>
            <a:r>
              <a:rPr lang="en-US" sz="1800" dirty="0" err="1"/>
              <a:t>adalah</a:t>
            </a:r>
            <a:r>
              <a:rPr lang="en-US" sz="1800" dirty="0"/>
              <a:t> </a:t>
            </a:r>
            <a:r>
              <a:rPr lang="en-US" sz="1800" dirty="0" err="1"/>
              <a:t>kemampuan</a:t>
            </a:r>
            <a:r>
              <a:rPr lang="en-US" sz="1800" dirty="0"/>
              <a:t> yang </a:t>
            </a:r>
            <a:r>
              <a:rPr lang="en-US" sz="1800" dirty="0" err="1"/>
              <a:t>dipercayai</a:t>
            </a:r>
            <a:r>
              <a:rPr lang="en-US" sz="1800" dirty="0"/>
              <a:t> yang ada </a:t>
            </a:r>
            <a:r>
              <a:rPr lang="en-US" sz="1800" dirty="0" err="1"/>
              <a:t>pada</a:t>
            </a:r>
            <a:r>
              <a:rPr lang="en-US" sz="1800" dirty="0"/>
              <a:t> </a:t>
            </a:r>
            <a:r>
              <a:rPr lang="en-US" sz="1800" dirty="0" err="1"/>
              <a:t>suatu</a:t>
            </a:r>
            <a:r>
              <a:rPr lang="en-US" sz="1800" dirty="0"/>
              <a:t> </a:t>
            </a:r>
            <a:r>
              <a:rPr lang="en-US" sz="1800" dirty="0" err="1"/>
              <a:t>benda</a:t>
            </a:r>
            <a:r>
              <a:rPr lang="en-US" sz="1800" dirty="0"/>
              <a:t> </a:t>
            </a:r>
            <a:r>
              <a:rPr lang="en-US" sz="1800" dirty="0" err="1"/>
              <a:t>untuk</a:t>
            </a:r>
            <a:r>
              <a:rPr lang="en-US" sz="1800" dirty="0"/>
              <a:t> </a:t>
            </a:r>
            <a:r>
              <a:rPr lang="en-US" sz="1800" dirty="0" err="1"/>
              <a:t>memuaskan</a:t>
            </a:r>
            <a:r>
              <a:rPr lang="en-US" sz="1800" dirty="0"/>
              <a:t> </a:t>
            </a:r>
            <a:r>
              <a:rPr lang="en-US" sz="1800" dirty="0" err="1"/>
              <a:t>manusia</a:t>
            </a:r>
            <a:r>
              <a:rPr lang="en-US" sz="1800" dirty="0"/>
              <a:t> ( </a:t>
            </a:r>
            <a:r>
              <a:rPr lang="en-US" sz="1800" dirty="0" err="1"/>
              <a:t>nilai</a:t>
            </a:r>
            <a:r>
              <a:rPr lang="en-US" sz="1800" dirty="0"/>
              <a:t> </a:t>
            </a:r>
            <a:r>
              <a:rPr lang="en-US" sz="1800" dirty="0" err="1"/>
              <a:t>pada</a:t>
            </a:r>
            <a:r>
              <a:rPr lang="en-US" sz="1800" dirty="0"/>
              <a:t> </a:t>
            </a:r>
            <a:r>
              <a:rPr lang="en-US" sz="1800" dirty="0" err="1"/>
              <a:t>hakekatnya</a:t>
            </a:r>
            <a:r>
              <a:rPr lang="en-US" sz="1800" dirty="0"/>
              <a:t> </a:t>
            </a:r>
            <a:r>
              <a:rPr lang="en-US" sz="1800" dirty="0" err="1"/>
              <a:t>adalah</a:t>
            </a:r>
            <a:r>
              <a:rPr lang="en-US" sz="1800" dirty="0"/>
              <a:t> </a:t>
            </a:r>
            <a:r>
              <a:rPr lang="en-US" sz="1800" dirty="0" err="1"/>
              <a:t>sifat</a:t>
            </a:r>
            <a:r>
              <a:rPr lang="en-US" sz="1800" dirty="0"/>
              <a:t> </a:t>
            </a:r>
            <a:r>
              <a:rPr lang="en-US" sz="1800" dirty="0" err="1"/>
              <a:t>atau</a:t>
            </a:r>
            <a:r>
              <a:rPr lang="en-US" sz="1800" dirty="0"/>
              <a:t> </a:t>
            </a:r>
            <a:r>
              <a:rPr lang="en-US" sz="1800" dirty="0" err="1"/>
              <a:t>kualitas</a:t>
            </a:r>
            <a:r>
              <a:rPr lang="en-US" sz="1800" dirty="0"/>
              <a:t> yang </a:t>
            </a:r>
            <a:r>
              <a:rPr lang="en-US" sz="1800" dirty="0" err="1"/>
              <a:t>melekat</a:t>
            </a:r>
            <a:r>
              <a:rPr lang="en-US" sz="1800" dirty="0"/>
              <a:t> </a:t>
            </a:r>
            <a:r>
              <a:rPr lang="en-US" sz="1800" dirty="0" err="1"/>
              <a:t>pada</a:t>
            </a:r>
            <a:r>
              <a:rPr lang="en-US" sz="1800" dirty="0"/>
              <a:t> </a:t>
            </a:r>
            <a:r>
              <a:rPr lang="en-US" sz="1800" dirty="0" err="1"/>
              <a:t>objek</a:t>
            </a:r>
            <a:r>
              <a:rPr lang="en-US" sz="1800" dirty="0"/>
              <a:t>, </a:t>
            </a:r>
            <a:r>
              <a:rPr lang="en-US" sz="1800" dirty="0" err="1"/>
              <a:t>bukan</a:t>
            </a:r>
            <a:r>
              <a:rPr lang="en-US" sz="1800" dirty="0"/>
              <a:t> </a:t>
            </a:r>
            <a:r>
              <a:rPr lang="en-US" sz="1800" dirty="0" err="1"/>
              <a:t>objek</a:t>
            </a:r>
            <a:r>
              <a:rPr lang="en-US" sz="1800" dirty="0"/>
              <a:t> </a:t>
            </a:r>
            <a:r>
              <a:rPr lang="en-US" sz="1800" dirty="0" err="1"/>
              <a:t>itu</a:t>
            </a:r>
            <a:r>
              <a:rPr lang="en-US" sz="1800" dirty="0"/>
              <a:t> </a:t>
            </a:r>
            <a:r>
              <a:rPr lang="en-US" sz="1800" dirty="0" err="1"/>
              <a:t>sendiri</a:t>
            </a:r>
            <a:r>
              <a:rPr lang="en-US" sz="1800" dirty="0"/>
              <a:t>)</a:t>
            </a:r>
          </a:p>
          <a:p>
            <a:pPr eaLnBrk="1" hangingPunct="1">
              <a:defRPr/>
            </a:pPr>
            <a:r>
              <a:rPr lang="en-US" sz="1800" dirty="0" err="1"/>
              <a:t>Menilai</a:t>
            </a:r>
            <a:r>
              <a:rPr lang="en-US" sz="1800" dirty="0"/>
              <a:t> </a:t>
            </a:r>
            <a:r>
              <a:rPr lang="en-US" sz="1800" dirty="0" err="1"/>
              <a:t>berarti</a:t>
            </a:r>
            <a:r>
              <a:rPr lang="en-US" sz="1800" dirty="0"/>
              <a:t> </a:t>
            </a:r>
            <a:r>
              <a:rPr lang="en-US" sz="1800" dirty="0" err="1"/>
              <a:t>menimbang</a:t>
            </a:r>
            <a:r>
              <a:rPr lang="en-US" sz="1800" dirty="0"/>
              <a:t> </a:t>
            </a:r>
            <a:r>
              <a:rPr lang="en-US" sz="1800" dirty="0" err="1"/>
              <a:t>suatu</a:t>
            </a:r>
            <a:r>
              <a:rPr lang="en-US" sz="1800" dirty="0"/>
              <a:t> </a:t>
            </a:r>
            <a:r>
              <a:rPr lang="en-US" sz="1800" dirty="0" err="1"/>
              <a:t>kegiatan</a:t>
            </a:r>
            <a:r>
              <a:rPr lang="en-US" sz="1800" dirty="0"/>
              <a:t> </a:t>
            </a:r>
            <a:r>
              <a:rPr lang="en-US" sz="1800" dirty="0" err="1"/>
              <a:t>manusia</a:t>
            </a:r>
            <a:r>
              <a:rPr lang="en-US" sz="1800" dirty="0"/>
              <a:t> </a:t>
            </a:r>
            <a:r>
              <a:rPr lang="en-US" sz="1800" dirty="0" err="1"/>
              <a:t>untuk</a:t>
            </a:r>
            <a:r>
              <a:rPr lang="en-US" sz="1800" dirty="0"/>
              <a:t> </a:t>
            </a:r>
            <a:r>
              <a:rPr lang="en-US" sz="1800" dirty="0" err="1"/>
              <a:t>menghubungkan</a:t>
            </a:r>
            <a:r>
              <a:rPr lang="en-US" sz="1800" dirty="0"/>
              <a:t> </a:t>
            </a:r>
            <a:r>
              <a:rPr lang="en-US" sz="1800" dirty="0" err="1"/>
              <a:t>sesuatu</a:t>
            </a:r>
            <a:r>
              <a:rPr lang="en-US" sz="1800" dirty="0"/>
              <a:t> </a:t>
            </a:r>
            <a:r>
              <a:rPr lang="en-US" sz="1800" dirty="0" err="1"/>
              <a:t>dengan</a:t>
            </a:r>
            <a:r>
              <a:rPr lang="en-US" sz="1800" dirty="0"/>
              <a:t> </a:t>
            </a:r>
            <a:r>
              <a:rPr lang="en-US" sz="1800" dirty="0" err="1"/>
              <a:t>sesuatu</a:t>
            </a:r>
            <a:r>
              <a:rPr lang="en-US" sz="1800" dirty="0"/>
              <a:t> yang lain </a:t>
            </a:r>
            <a:r>
              <a:rPr lang="en-US" sz="1800" dirty="0" err="1"/>
              <a:t>untuk</a:t>
            </a:r>
            <a:r>
              <a:rPr lang="en-US" sz="1800" dirty="0"/>
              <a:t> </a:t>
            </a:r>
            <a:r>
              <a:rPr lang="en-US" sz="1800" dirty="0" err="1"/>
              <a:t>kemudian</a:t>
            </a:r>
            <a:r>
              <a:rPr lang="en-US" sz="1800" dirty="0"/>
              <a:t> </a:t>
            </a:r>
            <a:r>
              <a:rPr lang="en-US" sz="1800" dirty="0" err="1"/>
              <a:t>mengambil</a:t>
            </a:r>
            <a:r>
              <a:rPr lang="en-US" sz="1800" dirty="0"/>
              <a:t> </a:t>
            </a:r>
            <a:r>
              <a:rPr lang="en-US" sz="1800" dirty="0" err="1"/>
              <a:t>keputusan</a:t>
            </a:r>
            <a:r>
              <a:rPr lang="en-US" sz="1800" dirty="0"/>
              <a:t>.</a:t>
            </a:r>
          </a:p>
          <a:p>
            <a:pPr eaLnBrk="1" hangingPunct="1">
              <a:defRPr/>
            </a:pPr>
            <a:r>
              <a:rPr lang="en-US" sz="1800" dirty="0"/>
              <a:t>Keputusan </a:t>
            </a:r>
            <a:r>
              <a:rPr lang="en-US" sz="1800" dirty="0" err="1"/>
              <a:t>tersebut</a:t>
            </a:r>
            <a:r>
              <a:rPr lang="en-US" sz="1800" dirty="0"/>
              <a:t> </a:t>
            </a:r>
            <a:r>
              <a:rPr lang="en-US" sz="1800" dirty="0" err="1"/>
              <a:t>merupakan</a:t>
            </a:r>
            <a:r>
              <a:rPr lang="en-US" sz="1800" dirty="0"/>
              <a:t> </a:t>
            </a:r>
            <a:r>
              <a:rPr lang="en-US" sz="1800" dirty="0" err="1"/>
              <a:t>keputusan</a:t>
            </a:r>
            <a:r>
              <a:rPr lang="en-US" sz="1800" dirty="0"/>
              <a:t> </a:t>
            </a:r>
            <a:r>
              <a:rPr lang="en-US" sz="1800" dirty="0" err="1"/>
              <a:t>nilai</a:t>
            </a:r>
            <a:r>
              <a:rPr lang="en-US" sz="1800" dirty="0"/>
              <a:t> yang </a:t>
            </a:r>
            <a:r>
              <a:rPr lang="en-US" sz="1800" dirty="0" err="1"/>
              <a:t>dapat</a:t>
            </a:r>
            <a:r>
              <a:rPr lang="en-US" sz="1800" dirty="0"/>
              <a:t> </a:t>
            </a:r>
            <a:r>
              <a:rPr lang="en-US" sz="1800" dirty="0" err="1"/>
              <a:t>menyatakan</a:t>
            </a:r>
            <a:r>
              <a:rPr lang="en-US" sz="1800" dirty="0"/>
              <a:t> </a:t>
            </a:r>
            <a:r>
              <a:rPr lang="en-US" sz="1800" dirty="0" err="1"/>
              <a:t>berguna</a:t>
            </a:r>
            <a:r>
              <a:rPr lang="en-US" sz="1800" dirty="0"/>
              <a:t> </a:t>
            </a:r>
            <a:r>
              <a:rPr lang="en-US" sz="1800" dirty="0" err="1"/>
              <a:t>atau</a:t>
            </a:r>
            <a:r>
              <a:rPr lang="en-US" sz="1800" dirty="0"/>
              <a:t> </a:t>
            </a:r>
            <a:r>
              <a:rPr lang="en-US" sz="1800" dirty="0" err="1"/>
              <a:t>ataidak</a:t>
            </a:r>
            <a:r>
              <a:rPr lang="en-US" sz="1800" dirty="0"/>
              <a:t> </a:t>
            </a:r>
            <a:r>
              <a:rPr lang="en-US" sz="1800" dirty="0" err="1"/>
              <a:t>berguna</a:t>
            </a:r>
            <a:r>
              <a:rPr lang="en-US" sz="1800" dirty="0"/>
              <a:t>, </a:t>
            </a:r>
            <a:r>
              <a:rPr lang="en-US" sz="1800" dirty="0" err="1"/>
              <a:t>benar</a:t>
            </a:r>
            <a:r>
              <a:rPr lang="en-US" sz="1800" dirty="0"/>
              <a:t> </a:t>
            </a:r>
            <a:r>
              <a:rPr lang="en-US" sz="1800" dirty="0" err="1"/>
              <a:t>atau</a:t>
            </a:r>
            <a:r>
              <a:rPr lang="en-US" sz="1800" dirty="0"/>
              <a:t> </a:t>
            </a:r>
            <a:r>
              <a:rPr lang="en-US" sz="1800" dirty="0" err="1"/>
              <a:t>tidak</a:t>
            </a:r>
            <a:r>
              <a:rPr lang="en-US" sz="1800" dirty="0"/>
              <a:t> </a:t>
            </a:r>
            <a:r>
              <a:rPr lang="en-US" sz="1800" dirty="0" err="1"/>
              <a:t>benar</a:t>
            </a:r>
            <a:r>
              <a:rPr lang="en-US" sz="1800" dirty="0"/>
              <a:t>, </a:t>
            </a:r>
            <a:r>
              <a:rPr lang="en-US" sz="1800" dirty="0" err="1"/>
              <a:t>baik</a:t>
            </a:r>
            <a:r>
              <a:rPr lang="en-US" sz="1800" dirty="0"/>
              <a:t> </a:t>
            </a:r>
            <a:r>
              <a:rPr lang="en-US" sz="1800" dirty="0" err="1"/>
              <a:t>atau</a:t>
            </a:r>
            <a:r>
              <a:rPr lang="en-US" sz="1800" dirty="0"/>
              <a:t> </a:t>
            </a:r>
            <a:r>
              <a:rPr lang="en-US" sz="1800" dirty="0" err="1"/>
              <a:t>tidak</a:t>
            </a:r>
            <a:r>
              <a:rPr lang="en-US" sz="1800" dirty="0"/>
              <a:t> </a:t>
            </a:r>
            <a:r>
              <a:rPr lang="en-US" sz="1800" dirty="0" err="1"/>
              <a:t>baik</a:t>
            </a:r>
            <a:r>
              <a:rPr lang="en-US" sz="1800" dirty="0"/>
              <a:t> dan </a:t>
            </a:r>
            <a:r>
              <a:rPr lang="en-US" sz="1800" dirty="0" err="1"/>
              <a:t>indah</a:t>
            </a:r>
            <a:r>
              <a:rPr lang="en-US" sz="1800" dirty="0"/>
              <a:t> </a:t>
            </a:r>
            <a:r>
              <a:rPr lang="en-US" sz="1800" dirty="0" err="1"/>
              <a:t>atau</a:t>
            </a:r>
            <a:r>
              <a:rPr lang="en-US" sz="1800" dirty="0"/>
              <a:t> </a:t>
            </a:r>
            <a:r>
              <a:rPr lang="en-US" sz="1800" dirty="0" err="1"/>
              <a:t>tidak</a:t>
            </a:r>
            <a:r>
              <a:rPr lang="en-US" sz="1800" dirty="0"/>
              <a:t> </a:t>
            </a:r>
            <a:r>
              <a:rPr lang="en-US" sz="1800" dirty="0" err="1"/>
              <a:t>indah</a:t>
            </a:r>
            <a:r>
              <a:rPr lang="en-US" sz="1800" dirty="0"/>
              <a:t>.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1800" dirty="0"/>
              <a:t>	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1800" dirty="0"/>
              <a:t>	</a:t>
            </a:r>
            <a:r>
              <a:rPr lang="en-US" sz="1800" dirty="0" err="1"/>
              <a:t>Menurut</a:t>
            </a:r>
            <a:r>
              <a:rPr lang="en-US" sz="1800" dirty="0"/>
              <a:t> </a:t>
            </a:r>
            <a:r>
              <a:rPr lang="en-US" sz="1800" i="1" dirty="0"/>
              <a:t>Max </a:t>
            </a:r>
            <a:r>
              <a:rPr lang="en-US" sz="1800" i="1" dirty="0" err="1"/>
              <a:t>Sceler</a:t>
            </a:r>
            <a:r>
              <a:rPr lang="en-US" sz="1800" i="1" dirty="0"/>
              <a:t> </a:t>
            </a:r>
            <a:r>
              <a:rPr lang="en-US" sz="1800" dirty="0" err="1"/>
              <a:t>nilai</a:t>
            </a:r>
            <a:r>
              <a:rPr lang="en-US" sz="1800" dirty="0"/>
              <a:t> – </a:t>
            </a:r>
            <a:r>
              <a:rPr lang="en-US" sz="1800" dirty="0" err="1"/>
              <a:t>nilai</a:t>
            </a:r>
            <a:r>
              <a:rPr lang="en-US" sz="1800" dirty="0"/>
              <a:t> yang ada </a:t>
            </a:r>
            <a:r>
              <a:rPr lang="en-US" sz="1800" dirty="0" err="1"/>
              <a:t>tidak</a:t>
            </a:r>
            <a:r>
              <a:rPr lang="en-US" sz="1800" dirty="0"/>
              <a:t> </a:t>
            </a:r>
            <a:r>
              <a:rPr lang="en-US" sz="1800" dirty="0" err="1"/>
              <a:t>sama</a:t>
            </a:r>
            <a:r>
              <a:rPr lang="en-US" sz="1800" dirty="0"/>
              <a:t> </a:t>
            </a:r>
            <a:r>
              <a:rPr lang="en-US" sz="1800" dirty="0" err="1"/>
              <a:t>tingginya</a:t>
            </a:r>
            <a:r>
              <a:rPr lang="en-US" sz="1800" dirty="0"/>
              <a:t> </a:t>
            </a:r>
          </a:p>
          <a:p>
            <a:pPr eaLnBrk="1" hangingPunct="1">
              <a:defRPr/>
            </a:pPr>
            <a:r>
              <a:rPr lang="en-US" sz="1800" dirty="0" err="1"/>
              <a:t>Nilai</a:t>
            </a:r>
            <a:r>
              <a:rPr lang="en-US" sz="1800" dirty="0"/>
              <a:t> </a:t>
            </a:r>
            <a:r>
              <a:rPr lang="en-US" sz="1800" dirty="0" err="1"/>
              <a:t>kenikmatan</a:t>
            </a:r>
            <a:r>
              <a:rPr lang="en-US" sz="1800" dirty="0"/>
              <a:t>, </a:t>
            </a:r>
            <a:r>
              <a:rPr lang="en-US" sz="1800" dirty="0" err="1"/>
              <a:t>dalam</a:t>
            </a:r>
            <a:r>
              <a:rPr lang="en-US" sz="1800" dirty="0"/>
              <a:t> </a:t>
            </a:r>
            <a:r>
              <a:rPr lang="en-US" sz="1800" dirty="0" err="1"/>
              <a:t>tingkatan</a:t>
            </a:r>
            <a:r>
              <a:rPr lang="en-US" sz="1800" dirty="0"/>
              <a:t> </a:t>
            </a:r>
            <a:r>
              <a:rPr lang="en-US" sz="1800" dirty="0" err="1"/>
              <a:t>ini</a:t>
            </a:r>
            <a:r>
              <a:rPr lang="en-US" sz="1800" dirty="0"/>
              <a:t> </a:t>
            </a:r>
            <a:r>
              <a:rPr lang="en-US" sz="1800" dirty="0" err="1"/>
              <a:t>terdapat</a:t>
            </a:r>
            <a:r>
              <a:rPr lang="en-US" sz="1800" dirty="0"/>
              <a:t> </a:t>
            </a:r>
            <a:r>
              <a:rPr lang="en-US" sz="1800" dirty="0" err="1"/>
              <a:t>deretan</a:t>
            </a:r>
            <a:r>
              <a:rPr lang="en-US" sz="1800" dirty="0"/>
              <a:t> </a:t>
            </a:r>
            <a:r>
              <a:rPr lang="en-US" sz="1800" dirty="0" err="1"/>
              <a:t>nilai</a:t>
            </a:r>
            <a:r>
              <a:rPr lang="en-US" sz="1800" dirty="0"/>
              <a:t> yang </a:t>
            </a:r>
            <a:r>
              <a:rPr lang="en-US" sz="1800" dirty="0" err="1"/>
              <a:t>mengenakkan</a:t>
            </a:r>
            <a:r>
              <a:rPr lang="en-US" sz="1800" dirty="0"/>
              <a:t> dan </a:t>
            </a:r>
            <a:r>
              <a:rPr lang="en-US" sz="1800" dirty="0" err="1"/>
              <a:t>tidak</a:t>
            </a:r>
            <a:r>
              <a:rPr lang="en-US" sz="1800" dirty="0"/>
              <a:t> </a:t>
            </a:r>
            <a:r>
              <a:rPr lang="en-US" sz="1800" dirty="0" err="1"/>
              <a:t>mengenakkan</a:t>
            </a:r>
            <a:r>
              <a:rPr lang="en-US" sz="1800" dirty="0"/>
              <a:t> yang </a:t>
            </a:r>
            <a:r>
              <a:rPr lang="en-US" sz="1800" dirty="0" err="1"/>
              <a:t>menyebabkan</a:t>
            </a:r>
            <a:r>
              <a:rPr lang="en-US" sz="1800" dirty="0"/>
              <a:t> orang lain </a:t>
            </a:r>
            <a:r>
              <a:rPr lang="en-US" sz="1800" dirty="0" err="1"/>
              <a:t>senang</a:t>
            </a:r>
            <a:r>
              <a:rPr lang="en-US" sz="1800" dirty="0"/>
              <a:t> dan </a:t>
            </a:r>
            <a:r>
              <a:rPr lang="en-US" sz="1800" dirty="0" err="1"/>
              <a:t>tidak</a:t>
            </a:r>
            <a:r>
              <a:rPr lang="en-US" sz="1800" dirty="0"/>
              <a:t> </a:t>
            </a:r>
            <a:r>
              <a:rPr lang="en-US" sz="1800" dirty="0" err="1"/>
              <a:t>senang</a:t>
            </a:r>
            <a:endParaRPr lang="en-US" sz="1800" dirty="0"/>
          </a:p>
          <a:p>
            <a:pPr eaLnBrk="1" hangingPunct="1">
              <a:defRPr/>
            </a:pPr>
            <a:r>
              <a:rPr lang="en-US" sz="1800" dirty="0" err="1"/>
              <a:t>Nilai</a:t>
            </a:r>
            <a:r>
              <a:rPr lang="en-US" sz="1800" dirty="0"/>
              <a:t> </a:t>
            </a:r>
            <a:r>
              <a:rPr lang="en-US" sz="1800" dirty="0" err="1"/>
              <a:t>kehidupan</a:t>
            </a:r>
            <a:r>
              <a:rPr lang="en-US" sz="1800" dirty="0"/>
              <a:t>, </a:t>
            </a:r>
            <a:r>
              <a:rPr lang="en-US" sz="1800" dirty="0" err="1"/>
              <a:t>dalam</a:t>
            </a:r>
            <a:r>
              <a:rPr lang="en-US" sz="1800" dirty="0"/>
              <a:t> </a:t>
            </a:r>
            <a:r>
              <a:rPr lang="en-US" sz="1800" dirty="0" err="1"/>
              <a:t>tingkatan</a:t>
            </a:r>
            <a:r>
              <a:rPr lang="en-US" sz="1800" dirty="0"/>
              <a:t> </a:t>
            </a:r>
            <a:r>
              <a:rPr lang="en-US" sz="1800" dirty="0" err="1"/>
              <a:t>ini</a:t>
            </a:r>
            <a:r>
              <a:rPr lang="en-US" sz="1800" dirty="0"/>
              <a:t> </a:t>
            </a:r>
            <a:r>
              <a:rPr lang="en-US" sz="1800" dirty="0" err="1"/>
              <a:t>terdapat</a:t>
            </a:r>
            <a:r>
              <a:rPr lang="en-US" sz="1800" dirty="0"/>
              <a:t> </a:t>
            </a:r>
            <a:r>
              <a:rPr lang="en-US" sz="1800" dirty="0" err="1"/>
              <a:t>nilai</a:t>
            </a:r>
            <a:r>
              <a:rPr lang="en-US" sz="1800" dirty="0"/>
              <a:t> – </a:t>
            </a:r>
            <a:r>
              <a:rPr lang="en-US" sz="1800" dirty="0" err="1"/>
              <a:t>nilai</a:t>
            </a:r>
            <a:r>
              <a:rPr lang="en-US" sz="1800" dirty="0"/>
              <a:t> yang </a:t>
            </a:r>
            <a:r>
              <a:rPr lang="en-US" sz="1800" dirty="0" err="1"/>
              <a:t>penting</a:t>
            </a:r>
            <a:r>
              <a:rPr lang="en-US" sz="1800" dirty="0"/>
              <a:t> </a:t>
            </a:r>
            <a:r>
              <a:rPr lang="en-US" sz="1800" dirty="0" err="1"/>
              <a:t>bagi</a:t>
            </a:r>
            <a:r>
              <a:rPr lang="en-US" sz="1800" dirty="0"/>
              <a:t> </a:t>
            </a:r>
            <a:r>
              <a:rPr lang="en-US" sz="1800" dirty="0" err="1"/>
              <a:t>kegidupan</a:t>
            </a:r>
            <a:r>
              <a:rPr lang="en-US" sz="1800" dirty="0"/>
              <a:t> </a:t>
            </a:r>
            <a:r>
              <a:rPr lang="en-US" sz="1800" dirty="0" err="1"/>
              <a:t>manusia</a:t>
            </a:r>
            <a:r>
              <a:rPr lang="en-US" sz="1800" dirty="0"/>
              <a:t> ( </a:t>
            </a:r>
            <a:r>
              <a:rPr lang="en-US" sz="1800" dirty="0" err="1"/>
              <a:t>Misalnya</a:t>
            </a:r>
            <a:r>
              <a:rPr lang="en-US" sz="1800" dirty="0"/>
              <a:t> </a:t>
            </a:r>
            <a:r>
              <a:rPr lang="en-US" sz="1800" dirty="0" err="1"/>
              <a:t>kesehatan</a:t>
            </a:r>
            <a:r>
              <a:rPr lang="en-US" sz="1800" dirty="0"/>
              <a:t>, </a:t>
            </a:r>
            <a:r>
              <a:rPr lang="en-US" sz="1800" dirty="0" err="1"/>
              <a:t>kesegaran</a:t>
            </a:r>
            <a:r>
              <a:rPr lang="en-US" sz="1800" dirty="0"/>
              <a:t> </a:t>
            </a:r>
            <a:r>
              <a:rPr lang="en-US" sz="1800" dirty="0" err="1"/>
              <a:t>jasmani</a:t>
            </a:r>
            <a:r>
              <a:rPr lang="en-US" sz="1800" dirty="0"/>
              <a:t> dan </a:t>
            </a:r>
            <a:r>
              <a:rPr lang="en-US" sz="1800" dirty="0" err="1"/>
              <a:t>kesejahteraan</a:t>
            </a:r>
            <a:r>
              <a:rPr lang="en-US" sz="1800" dirty="0"/>
              <a:t> </a:t>
            </a:r>
            <a:r>
              <a:rPr lang="en-US" sz="1800" dirty="0" err="1"/>
              <a:t>umum</a:t>
            </a:r>
            <a:r>
              <a:rPr lang="en-US" sz="1800" dirty="0"/>
              <a:t>)</a:t>
            </a:r>
          </a:p>
          <a:p>
            <a:pPr eaLnBrk="1" hangingPunct="1">
              <a:defRPr/>
            </a:pPr>
            <a:r>
              <a:rPr lang="en-US" sz="1800" dirty="0" err="1"/>
              <a:t>Nilai</a:t>
            </a:r>
            <a:r>
              <a:rPr lang="en-US" sz="1800" dirty="0"/>
              <a:t> </a:t>
            </a:r>
            <a:r>
              <a:rPr lang="en-US" sz="1800" dirty="0" err="1"/>
              <a:t>kejiwaan</a:t>
            </a:r>
            <a:r>
              <a:rPr lang="en-US" sz="1800" dirty="0"/>
              <a:t>, </a:t>
            </a:r>
            <a:r>
              <a:rPr lang="en-US" sz="1800" dirty="0" err="1"/>
              <a:t>dalam</a:t>
            </a:r>
            <a:r>
              <a:rPr lang="en-US" sz="1800" dirty="0"/>
              <a:t> </a:t>
            </a:r>
            <a:r>
              <a:rPr lang="en-US" sz="1800" dirty="0" err="1"/>
              <a:t>tingkatan</a:t>
            </a:r>
            <a:r>
              <a:rPr lang="en-US" sz="1800" dirty="0"/>
              <a:t> </a:t>
            </a:r>
            <a:r>
              <a:rPr lang="en-US" sz="1800" dirty="0" err="1"/>
              <a:t>ini</a:t>
            </a:r>
            <a:r>
              <a:rPr lang="en-US" sz="1800" dirty="0"/>
              <a:t> </a:t>
            </a:r>
            <a:r>
              <a:rPr lang="en-US" sz="1800" dirty="0" err="1"/>
              <a:t>terdapat</a:t>
            </a:r>
            <a:r>
              <a:rPr lang="en-US" sz="1800" dirty="0"/>
              <a:t> </a:t>
            </a:r>
            <a:r>
              <a:rPr lang="en-US" sz="1800" dirty="0" err="1"/>
              <a:t>nilai</a:t>
            </a:r>
            <a:r>
              <a:rPr lang="en-US" sz="1800" dirty="0"/>
              <a:t> – </a:t>
            </a:r>
            <a:r>
              <a:rPr lang="en-US" sz="1800" dirty="0" err="1"/>
              <a:t>nilai</a:t>
            </a:r>
            <a:r>
              <a:rPr lang="en-US" sz="1800" dirty="0"/>
              <a:t> </a:t>
            </a:r>
            <a:r>
              <a:rPr lang="en-US" sz="1800" dirty="0" err="1"/>
              <a:t>kejiwaan</a:t>
            </a:r>
            <a:r>
              <a:rPr lang="en-US" sz="1800" dirty="0"/>
              <a:t> yang </a:t>
            </a:r>
            <a:r>
              <a:rPr lang="en-US" sz="1800" dirty="0" err="1"/>
              <a:t>sama</a:t>
            </a:r>
            <a:r>
              <a:rPr lang="en-US" sz="1800" dirty="0"/>
              <a:t> </a:t>
            </a:r>
            <a:r>
              <a:rPr lang="en-US" sz="1800" dirty="0" err="1"/>
              <a:t>sekali</a:t>
            </a:r>
            <a:r>
              <a:rPr lang="en-US" sz="1800" dirty="0"/>
              <a:t> </a:t>
            </a:r>
            <a:r>
              <a:rPr lang="en-US" sz="1800" dirty="0" err="1"/>
              <a:t>tidak</a:t>
            </a:r>
            <a:r>
              <a:rPr lang="en-US" sz="1800" dirty="0"/>
              <a:t> </a:t>
            </a:r>
            <a:r>
              <a:rPr lang="en-US" sz="1800" dirty="0" err="1"/>
              <a:t>tergantung</a:t>
            </a:r>
            <a:r>
              <a:rPr lang="en-US" sz="1800" dirty="0"/>
              <a:t> </a:t>
            </a:r>
            <a:r>
              <a:rPr lang="en-US" sz="1800" dirty="0" err="1"/>
              <a:t>dari</a:t>
            </a:r>
            <a:r>
              <a:rPr lang="en-US" sz="1800" dirty="0"/>
              <a:t> </a:t>
            </a:r>
            <a:r>
              <a:rPr lang="en-US" sz="1800" dirty="0" err="1"/>
              <a:t>keadaan</a:t>
            </a:r>
            <a:r>
              <a:rPr lang="en-US" sz="1800" dirty="0"/>
              <a:t> </a:t>
            </a:r>
            <a:r>
              <a:rPr lang="en-US" sz="1800" dirty="0" err="1"/>
              <a:t>jasmani</a:t>
            </a:r>
            <a:r>
              <a:rPr lang="en-US" sz="1800" dirty="0"/>
              <a:t> </a:t>
            </a:r>
            <a:r>
              <a:rPr lang="en-US" sz="1800" dirty="0" err="1"/>
              <a:t>maupun</a:t>
            </a:r>
            <a:r>
              <a:rPr lang="en-US" sz="1800" dirty="0"/>
              <a:t> </a:t>
            </a:r>
            <a:r>
              <a:rPr lang="en-US" sz="1800" dirty="0" err="1"/>
              <a:t>lingkungan</a:t>
            </a:r>
            <a:r>
              <a:rPr lang="en-US" sz="1800" dirty="0"/>
              <a:t> (</a:t>
            </a:r>
            <a:r>
              <a:rPr lang="en-US" sz="1800" dirty="0" err="1"/>
              <a:t>Misalnya</a:t>
            </a:r>
            <a:r>
              <a:rPr lang="en-US" sz="1800" dirty="0"/>
              <a:t>, </a:t>
            </a:r>
            <a:r>
              <a:rPr lang="en-US" sz="1800" dirty="0" err="1"/>
              <a:t>keindahan</a:t>
            </a:r>
            <a:r>
              <a:rPr lang="en-US" sz="1800" dirty="0"/>
              <a:t>, </a:t>
            </a:r>
            <a:r>
              <a:rPr lang="en-US" sz="1800" dirty="0" err="1"/>
              <a:t>kebenaran</a:t>
            </a:r>
            <a:r>
              <a:rPr lang="en-US" sz="1800" dirty="0"/>
              <a:t> dan </a:t>
            </a:r>
            <a:r>
              <a:rPr lang="en-US" sz="1800" dirty="0" err="1"/>
              <a:t>pengetahuan</a:t>
            </a:r>
            <a:r>
              <a:rPr lang="en-US" sz="1800" dirty="0"/>
              <a:t> </a:t>
            </a:r>
            <a:r>
              <a:rPr lang="en-US" sz="1800" dirty="0" err="1"/>
              <a:t>murni</a:t>
            </a:r>
            <a:r>
              <a:rPr lang="en-US" sz="1800" dirty="0"/>
              <a:t> yang </a:t>
            </a:r>
            <a:r>
              <a:rPr lang="en-US" sz="1800" dirty="0" err="1"/>
              <a:t>dicapai</a:t>
            </a:r>
            <a:r>
              <a:rPr lang="en-US" sz="1800" dirty="0"/>
              <a:t> </a:t>
            </a:r>
            <a:r>
              <a:rPr lang="en-US" sz="1800" dirty="0" err="1"/>
              <a:t>dalam</a:t>
            </a:r>
            <a:r>
              <a:rPr lang="en-US" sz="1800" dirty="0"/>
              <a:t> </a:t>
            </a:r>
            <a:r>
              <a:rPr lang="en-US" sz="1800" dirty="0" err="1"/>
              <a:t>filsafat</a:t>
            </a:r>
            <a:r>
              <a:rPr lang="en-US" sz="18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675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305800" cy="3298378"/>
          </a:xfrm>
        </p:spPr>
        <p:txBody>
          <a:bodyPr>
            <a:normAutofit/>
          </a:bodyPr>
          <a:lstStyle/>
          <a:p>
            <a:pPr marL="350838" indent="-350838" algn="l" eaLnBrk="1" hangingPunct="1">
              <a:defRPr/>
            </a:pPr>
            <a:r>
              <a:rPr lang="en-US" sz="1600" dirty="0" err="1"/>
              <a:t>Hubungan</a:t>
            </a:r>
            <a:r>
              <a:rPr lang="en-US" sz="1600" dirty="0"/>
              <a:t> </a:t>
            </a:r>
            <a:r>
              <a:rPr lang="en-US" sz="1600" dirty="0" err="1"/>
              <a:t>Nilai</a:t>
            </a:r>
            <a:r>
              <a:rPr lang="en-US" sz="1600" dirty="0"/>
              <a:t>, Norma dan Moral</a:t>
            </a:r>
            <a:br>
              <a:rPr lang="en-US" sz="1600" dirty="0"/>
            </a:br>
            <a:r>
              <a:rPr lang="en-US" sz="1600" dirty="0"/>
              <a:t>- Moral </a:t>
            </a:r>
            <a:r>
              <a:rPr lang="en-US" sz="1600" dirty="0" err="1"/>
              <a:t>adalah</a:t>
            </a:r>
            <a:r>
              <a:rPr lang="en-US" sz="1600" dirty="0"/>
              <a:t> </a:t>
            </a:r>
            <a:r>
              <a:rPr lang="en-US" sz="1600" dirty="0" err="1"/>
              <a:t>suatu</a:t>
            </a:r>
            <a:r>
              <a:rPr lang="en-US" sz="1600" dirty="0"/>
              <a:t> </a:t>
            </a:r>
            <a:r>
              <a:rPr lang="en-US" sz="1600" dirty="0" err="1"/>
              <a:t>ajaran</a:t>
            </a:r>
            <a:r>
              <a:rPr lang="en-US" sz="1600" dirty="0"/>
              <a:t>, </a:t>
            </a:r>
            <a:r>
              <a:rPr lang="en-US" sz="1600" dirty="0" err="1"/>
              <a:t>wejangan</a:t>
            </a:r>
            <a:r>
              <a:rPr lang="en-US" sz="1600" dirty="0"/>
              <a:t>, </a:t>
            </a:r>
            <a:r>
              <a:rPr lang="en-US" sz="1600" dirty="0" err="1"/>
              <a:t>patokan</a:t>
            </a:r>
            <a:r>
              <a:rPr lang="en-US" sz="1600" dirty="0"/>
              <a:t>, </a:t>
            </a:r>
            <a:r>
              <a:rPr lang="en-US" sz="1600" dirty="0" err="1"/>
              <a:t>kumpulan</a:t>
            </a:r>
            <a:r>
              <a:rPr lang="en-US" sz="1600" dirty="0"/>
              <a:t> </a:t>
            </a:r>
            <a:r>
              <a:rPr lang="en-US" sz="1600" dirty="0" err="1"/>
              <a:t>peraturan</a:t>
            </a:r>
            <a:r>
              <a:rPr lang="en-US" sz="1600" dirty="0"/>
              <a:t> </a:t>
            </a:r>
            <a:r>
              <a:rPr lang="en-US" sz="1600" dirty="0" err="1"/>
              <a:t>baik</a:t>
            </a:r>
            <a:r>
              <a:rPr lang="en-US" sz="1600" dirty="0"/>
              <a:t> </a:t>
            </a:r>
            <a:r>
              <a:rPr lang="en-US" sz="1600" dirty="0" err="1"/>
              <a:t>lisan</a:t>
            </a:r>
            <a:r>
              <a:rPr lang="en-US" sz="1600" dirty="0"/>
              <a:t> </a:t>
            </a:r>
            <a:r>
              <a:rPr lang="en-US" sz="1600" dirty="0" err="1"/>
              <a:t>maupun</a:t>
            </a:r>
            <a:r>
              <a:rPr lang="en-US" sz="1600" dirty="0"/>
              <a:t> </a:t>
            </a:r>
            <a:r>
              <a:rPr lang="en-US" sz="1600" dirty="0" err="1"/>
              <a:t>tertulis</a:t>
            </a:r>
            <a:r>
              <a:rPr lang="en-US" sz="1600" dirty="0"/>
              <a:t> </a:t>
            </a:r>
            <a:r>
              <a:rPr lang="en-US" sz="1600" dirty="0" err="1"/>
              <a:t>tentang</a:t>
            </a:r>
            <a:r>
              <a:rPr lang="en-US" sz="1600" dirty="0"/>
              <a:t> </a:t>
            </a:r>
            <a:r>
              <a:rPr lang="en-US" sz="1600" dirty="0" err="1"/>
              <a:t>bagaimana</a:t>
            </a:r>
            <a:r>
              <a:rPr lang="en-US" sz="1600" dirty="0"/>
              <a:t> </a:t>
            </a:r>
            <a:r>
              <a:rPr lang="en-US" sz="1600" dirty="0" err="1"/>
              <a:t>manusia</a:t>
            </a:r>
            <a:r>
              <a:rPr lang="en-US" sz="1600" dirty="0"/>
              <a:t> </a:t>
            </a:r>
            <a:r>
              <a:rPr lang="en-US" sz="1600" dirty="0" err="1"/>
              <a:t>harus</a:t>
            </a:r>
            <a:r>
              <a:rPr lang="en-US" sz="1600" dirty="0"/>
              <a:t> </a:t>
            </a:r>
            <a:r>
              <a:rPr lang="en-US" sz="1600" dirty="0" err="1"/>
              <a:t>hidup</a:t>
            </a:r>
            <a:r>
              <a:rPr lang="en-US" sz="1600" dirty="0"/>
              <a:t> dan </a:t>
            </a:r>
            <a:r>
              <a:rPr lang="en-US" sz="1600" dirty="0" err="1"/>
              <a:t>bertindak</a:t>
            </a:r>
            <a:r>
              <a:rPr lang="en-US" sz="1600" dirty="0"/>
              <a:t> agar </a:t>
            </a:r>
            <a:r>
              <a:rPr lang="en-US" sz="1600" dirty="0" err="1"/>
              <a:t>manusia</a:t>
            </a:r>
            <a:r>
              <a:rPr lang="en-US" sz="1600" dirty="0"/>
              <a:t> </a:t>
            </a:r>
            <a:r>
              <a:rPr lang="en-US" sz="1600" dirty="0" err="1"/>
              <a:t>menjadi</a:t>
            </a:r>
            <a:r>
              <a:rPr lang="en-US" sz="1600" dirty="0"/>
              <a:t> </a:t>
            </a:r>
            <a:r>
              <a:rPr lang="en-US" sz="1600" dirty="0" err="1"/>
              <a:t>manusia</a:t>
            </a:r>
            <a:r>
              <a:rPr lang="en-US" sz="1600" dirty="0"/>
              <a:t> yang </a:t>
            </a:r>
            <a:r>
              <a:rPr lang="en-US" sz="1600" dirty="0" err="1"/>
              <a:t>baik</a:t>
            </a:r>
            <a:r>
              <a:rPr lang="en-US" sz="1600" dirty="0"/>
              <a:t>.</a:t>
            </a:r>
            <a:br>
              <a:rPr lang="en-US" sz="1600" dirty="0"/>
            </a:br>
            <a:br>
              <a:rPr lang="en-US" sz="1600" dirty="0"/>
            </a:br>
            <a:r>
              <a:rPr lang="en-US" sz="1600" dirty="0"/>
              <a:t>- </a:t>
            </a:r>
            <a:r>
              <a:rPr lang="en-US" sz="1600" dirty="0" err="1"/>
              <a:t>Etika</a:t>
            </a:r>
            <a:r>
              <a:rPr lang="en-US" sz="1600" dirty="0"/>
              <a:t> </a:t>
            </a:r>
            <a:r>
              <a:rPr lang="en-US" sz="1600" dirty="0" err="1"/>
              <a:t>adalah</a:t>
            </a:r>
            <a:r>
              <a:rPr lang="en-US" sz="1600" dirty="0"/>
              <a:t> </a:t>
            </a:r>
            <a:r>
              <a:rPr lang="en-US" sz="1600" dirty="0" err="1"/>
              <a:t>suatu</a:t>
            </a:r>
            <a:r>
              <a:rPr lang="en-US" sz="1600" dirty="0"/>
              <a:t> </a:t>
            </a:r>
            <a:r>
              <a:rPr lang="en-US" sz="1600" dirty="0" err="1"/>
              <a:t>cabang</a:t>
            </a:r>
            <a:r>
              <a:rPr lang="en-US" sz="1600" dirty="0"/>
              <a:t> </a:t>
            </a:r>
            <a:r>
              <a:rPr lang="en-US" sz="1600" dirty="0" err="1"/>
              <a:t>filsafat</a:t>
            </a:r>
            <a:r>
              <a:rPr lang="en-US" sz="1600" dirty="0"/>
              <a:t> </a:t>
            </a:r>
            <a:r>
              <a:rPr lang="en-US" sz="1600" dirty="0" err="1"/>
              <a:t>yaitu</a:t>
            </a:r>
            <a:r>
              <a:rPr lang="en-US" sz="1600" dirty="0"/>
              <a:t> </a:t>
            </a:r>
            <a:r>
              <a:rPr lang="en-US" sz="1600" dirty="0" err="1"/>
              <a:t>suatu</a:t>
            </a:r>
            <a:r>
              <a:rPr lang="en-US" sz="1600" dirty="0"/>
              <a:t> </a:t>
            </a:r>
            <a:r>
              <a:rPr lang="en-US" sz="1600" dirty="0" err="1"/>
              <a:t>pemikiran</a:t>
            </a:r>
            <a:r>
              <a:rPr lang="en-US" sz="1600" dirty="0"/>
              <a:t> </a:t>
            </a:r>
            <a:r>
              <a:rPr lang="en-US" sz="1600" dirty="0" err="1"/>
              <a:t>kritis</a:t>
            </a:r>
            <a:r>
              <a:rPr lang="en-US" sz="1600" dirty="0"/>
              <a:t> dan </a:t>
            </a:r>
            <a:r>
              <a:rPr lang="en-US" sz="1600" dirty="0" err="1"/>
              <a:t>mendasar</a:t>
            </a:r>
            <a:r>
              <a:rPr lang="en-US" sz="1600" dirty="0"/>
              <a:t> </a:t>
            </a:r>
            <a:r>
              <a:rPr lang="en-US" sz="1600" dirty="0" err="1"/>
              <a:t>tentang</a:t>
            </a:r>
            <a:r>
              <a:rPr lang="en-US" sz="1600" dirty="0"/>
              <a:t> </a:t>
            </a:r>
            <a:r>
              <a:rPr lang="en-US" sz="1600" dirty="0" err="1"/>
              <a:t>ajaran</a:t>
            </a:r>
            <a:r>
              <a:rPr lang="en-US" sz="1600" dirty="0"/>
              <a:t> dan </a:t>
            </a:r>
            <a:r>
              <a:rPr lang="en-US" sz="1600" dirty="0" err="1"/>
              <a:t>pandangan</a:t>
            </a:r>
            <a:r>
              <a:rPr lang="en-US" sz="1600" dirty="0"/>
              <a:t> moral </a:t>
            </a:r>
            <a:r>
              <a:rPr lang="en-US" sz="1600" dirty="0" err="1"/>
              <a:t>tersebut</a:t>
            </a:r>
            <a:r>
              <a:rPr lang="en-US" sz="1600" dirty="0"/>
              <a:t>.</a:t>
            </a:r>
            <a:br>
              <a:rPr lang="en-US" sz="1600" dirty="0"/>
            </a:br>
            <a:br>
              <a:rPr lang="en-US" sz="1600" dirty="0"/>
            </a:br>
            <a:r>
              <a:rPr lang="en-US" sz="1600" dirty="0" err="1"/>
              <a:t>Korelasinya</a:t>
            </a:r>
            <a:r>
              <a:rPr lang="en-US" sz="1600" dirty="0"/>
              <a:t> : </a:t>
            </a:r>
            <a:r>
              <a:rPr lang="en-US" sz="1600" dirty="0" err="1"/>
              <a:t>Nilai</a:t>
            </a:r>
            <a:r>
              <a:rPr lang="en-US" sz="1600" dirty="0"/>
              <a:t> </a:t>
            </a:r>
            <a:r>
              <a:rPr lang="en-US" sz="1600" dirty="0" err="1"/>
              <a:t>merupakan</a:t>
            </a:r>
            <a:r>
              <a:rPr lang="en-US" sz="1600" dirty="0"/>
              <a:t> </a:t>
            </a:r>
            <a:r>
              <a:rPr lang="en-US" sz="1600" dirty="0" err="1"/>
              <a:t>bagian</a:t>
            </a:r>
            <a:r>
              <a:rPr lang="en-US" sz="1600" dirty="0"/>
              <a:t> </a:t>
            </a:r>
            <a:r>
              <a:rPr lang="en-US" sz="1600" dirty="0" err="1"/>
              <a:t>dari</a:t>
            </a:r>
            <a:r>
              <a:rPr lang="en-US" sz="1600" dirty="0"/>
              <a:t> </a:t>
            </a:r>
            <a:r>
              <a:rPr lang="en-US" sz="1600" dirty="0" err="1"/>
              <a:t>norma</a:t>
            </a:r>
            <a:r>
              <a:rPr lang="en-US" sz="1600" dirty="0"/>
              <a:t>, </a:t>
            </a:r>
            <a:r>
              <a:rPr lang="en-US" sz="1600" dirty="0" err="1"/>
              <a:t>norma</a:t>
            </a:r>
            <a:r>
              <a:rPr lang="en-US" sz="1600" dirty="0"/>
              <a:t> </a:t>
            </a:r>
            <a:r>
              <a:rPr lang="en-US" sz="1600" dirty="0" err="1"/>
              <a:t>merupakan</a:t>
            </a:r>
            <a:r>
              <a:rPr lang="en-US" sz="1600" dirty="0"/>
              <a:t> </a:t>
            </a:r>
            <a:r>
              <a:rPr lang="en-US" sz="1600" dirty="0" err="1"/>
              <a:t>ajaran</a:t>
            </a:r>
            <a:r>
              <a:rPr lang="en-US" sz="1600" dirty="0"/>
              <a:t> dan moral </a:t>
            </a:r>
            <a:r>
              <a:rPr lang="en-US" sz="1600" dirty="0" err="1"/>
              <a:t>adalah</a:t>
            </a:r>
            <a:r>
              <a:rPr lang="en-US" sz="1600" dirty="0"/>
              <a:t> </a:t>
            </a:r>
            <a:r>
              <a:rPr lang="en-US" sz="1600" dirty="0" err="1"/>
              <a:t>aplikasi</a:t>
            </a:r>
            <a:r>
              <a:rPr lang="en-US" sz="1600" dirty="0"/>
              <a:t> </a:t>
            </a:r>
            <a:r>
              <a:rPr lang="en-US" sz="1600" dirty="0" err="1"/>
              <a:t>dari</a:t>
            </a:r>
            <a:r>
              <a:rPr lang="en-US" sz="1600" dirty="0"/>
              <a:t> moral. </a:t>
            </a:r>
            <a:br>
              <a:rPr lang="en-US" sz="1600" dirty="0"/>
            </a:br>
            <a:endParaRPr lang="en-US" sz="1600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717032"/>
            <a:ext cx="8229600" cy="2637731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1600" dirty="0" err="1"/>
              <a:t>Etika</a:t>
            </a:r>
            <a:r>
              <a:rPr lang="en-US" sz="1600" dirty="0"/>
              <a:t> </a:t>
            </a:r>
            <a:r>
              <a:rPr lang="en-US" sz="1600" dirty="0" err="1"/>
              <a:t>Politik</a:t>
            </a:r>
            <a:endParaRPr lang="en-US" sz="1600" dirty="0"/>
          </a:p>
          <a:p>
            <a:pPr eaLnBrk="1" hangingPunct="1">
              <a:defRPr/>
            </a:pPr>
            <a:r>
              <a:rPr lang="en-US" sz="1600" dirty="0" err="1"/>
              <a:t>Secara</a:t>
            </a:r>
            <a:r>
              <a:rPr lang="en-US" sz="1600" dirty="0"/>
              <a:t> </a:t>
            </a:r>
            <a:r>
              <a:rPr lang="en-US" sz="1600" dirty="0" err="1"/>
              <a:t>substantif</a:t>
            </a:r>
            <a:r>
              <a:rPr lang="en-US" sz="1600" dirty="0"/>
              <a:t> </a:t>
            </a:r>
            <a:r>
              <a:rPr lang="en-US" sz="1600" dirty="0" err="1"/>
              <a:t>pengertian</a:t>
            </a:r>
            <a:r>
              <a:rPr lang="en-US" sz="1600" dirty="0"/>
              <a:t> </a:t>
            </a:r>
            <a:r>
              <a:rPr lang="en-US" sz="1600" dirty="0" err="1"/>
              <a:t>etika</a:t>
            </a:r>
            <a:r>
              <a:rPr lang="en-US" sz="1600" dirty="0"/>
              <a:t> </a:t>
            </a:r>
            <a:r>
              <a:rPr lang="en-US" sz="1600" dirty="0" err="1"/>
              <a:t>politik</a:t>
            </a:r>
            <a:r>
              <a:rPr lang="en-US" sz="1600" dirty="0"/>
              <a:t> </a:t>
            </a:r>
            <a:r>
              <a:rPr lang="en-US" sz="1600" dirty="0" err="1"/>
              <a:t>tidak</a:t>
            </a:r>
            <a:r>
              <a:rPr lang="en-US" sz="1600" dirty="0"/>
              <a:t> </a:t>
            </a:r>
            <a:r>
              <a:rPr lang="en-US" sz="1600" dirty="0" err="1"/>
              <a:t>dapat</a:t>
            </a:r>
            <a:r>
              <a:rPr lang="en-US" sz="1600" dirty="0"/>
              <a:t> </a:t>
            </a:r>
            <a:r>
              <a:rPr lang="en-US" sz="1600" dirty="0" err="1"/>
              <a:t>dipisahkan</a:t>
            </a:r>
            <a:r>
              <a:rPr lang="en-US" sz="1600" dirty="0"/>
              <a:t> </a:t>
            </a:r>
            <a:r>
              <a:rPr lang="en-US" sz="1600" dirty="0" err="1"/>
              <a:t>dari</a:t>
            </a:r>
            <a:r>
              <a:rPr lang="en-US" sz="1600" dirty="0"/>
              <a:t> </a:t>
            </a:r>
            <a:r>
              <a:rPr lang="en-US" sz="1600" dirty="0" err="1"/>
              <a:t>subyek</a:t>
            </a:r>
            <a:r>
              <a:rPr lang="en-US" sz="1600" dirty="0"/>
              <a:t> </a:t>
            </a:r>
            <a:r>
              <a:rPr lang="en-US" sz="1600" dirty="0" err="1"/>
              <a:t>atau</a:t>
            </a:r>
            <a:r>
              <a:rPr lang="en-US" sz="1600" dirty="0"/>
              <a:t> </a:t>
            </a:r>
            <a:r>
              <a:rPr lang="en-US" sz="1600" dirty="0" err="1"/>
              <a:t>pelaku</a:t>
            </a:r>
            <a:r>
              <a:rPr lang="en-US" sz="1600" dirty="0"/>
              <a:t> </a:t>
            </a:r>
            <a:r>
              <a:rPr lang="en-US" sz="1600" dirty="0" err="1"/>
              <a:t>etika</a:t>
            </a:r>
            <a:r>
              <a:rPr lang="en-US" sz="1600" dirty="0"/>
              <a:t> </a:t>
            </a:r>
            <a:r>
              <a:rPr lang="en-US" sz="1600" dirty="0" err="1"/>
              <a:t>yaitu</a:t>
            </a:r>
            <a:r>
              <a:rPr lang="en-US" sz="1600" dirty="0"/>
              <a:t> </a:t>
            </a:r>
            <a:r>
              <a:rPr lang="en-US" sz="1600" dirty="0" err="1"/>
              <a:t>manusia</a:t>
            </a:r>
            <a:r>
              <a:rPr lang="en-US" sz="1600" dirty="0"/>
              <a:t>. </a:t>
            </a:r>
            <a:r>
              <a:rPr lang="en-US" sz="1600" dirty="0" err="1"/>
              <a:t>Oleh</a:t>
            </a:r>
            <a:r>
              <a:rPr lang="en-US" sz="1600" dirty="0"/>
              <a:t> </a:t>
            </a:r>
            <a:r>
              <a:rPr lang="en-US" sz="1600" dirty="0" err="1"/>
              <a:t>karena</a:t>
            </a:r>
            <a:r>
              <a:rPr lang="en-US" sz="1600" dirty="0"/>
              <a:t> </a:t>
            </a:r>
            <a:r>
              <a:rPr lang="en-US" sz="1600" dirty="0" err="1"/>
              <a:t>itu</a:t>
            </a:r>
            <a:r>
              <a:rPr lang="en-US" sz="1600" dirty="0"/>
              <a:t> </a:t>
            </a:r>
            <a:r>
              <a:rPr lang="en-US" sz="1600" dirty="0" err="1"/>
              <a:t>etika</a:t>
            </a:r>
            <a:r>
              <a:rPr lang="en-US" sz="1600" dirty="0"/>
              <a:t> </a:t>
            </a:r>
            <a:r>
              <a:rPr lang="en-US" sz="1600" dirty="0" err="1"/>
              <a:t>politik</a:t>
            </a:r>
            <a:r>
              <a:rPr lang="en-US" sz="1600" dirty="0"/>
              <a:t> </a:t>
            </a:r>
            <a:r>
              <a:rPr lang="en-US" sz="1600" dirty="0" err="1"/>
              <a:t>berkaitan</a:t>
            </a:r>
            <a:r>
              <a:rPr lang="en-US" sz="1600" dirty="0"/>
              <a:t> </a:t>
            </a:r>
            <a:r>
              <a:rPr lang="en-US" sz="1600" dirty="0" err="1"/>
              <a:t>erat</a:t>
            </a:r>
            <a:r>
              <a:rPr lang="en-US" sz="1600" dirty="0"/>
              <a:t> </a:t>
            </a:r>
            <a:r>
              <a:rPr lang="en-US" sz="1600" dirty="0" err="1"/>
              <a:t>dengan</a:t>
            </a:r>
            <a:r>
              <a:rPr lang="en-US" sz="1600" dirty="0"/>
              <a:t> </a:t>
            </a:r>
            <a:r>
              <a:rPr lang="en-US" sz="1600" dirty="0" err="1"/>
              <a:t>bidang</a:t>
            </a:r>
            <a:r>
              <a:rPr lang="en-US" sz="1600" dirty="0"/>
              <a:t> </a:t>
            </a:r>
            <a:r>
              <a:rPr lang="en-US" sz="1600" dirty="0" err="1"/>
              <a:t>pembahasan</a:t>
            </a:r>
            <a:r>
              <a:rPr lang="en-US" sz="1600" dirty="0"/>
              <a:t> moral</a:t>
            </a:r>
          </a:p>
          <a:p>
            <a:pPr eaLnBrk="1" hangingPunct="1">
              <a:defRPr/>
            </a:pPr>
            <a:r>
              <a:rPr lang="en-US" sz="1600" dirty="0" err="1"/>
              <a:t>Definisi</a:t>
            </a:r>
            <a:r>
              <a:rPr lang="en-US" sz="1600" dirty="0"/>
              <a:t> </a:t>
            </a:r>
            <a:r>
              <a:rPr lang="en-US" sz="1600" dirty="0" err="1"/>
              <a:t>politik</a:t>
            </a:r>
            <a:r>
              <a:rPr lang="en-US" sz="1600" dirty="0"/>
              <a:t> </a:t>
            </a:r>
            <a:r>
              <a:rPr lang="en-US" sz="1600" dirty="0" err="1"/>
              <a:t>berasal</a:t>
            </a:r>
            <a:r>
              <a:rPr lang="en-US" sz="1600" dirty="0"/>
              <a:t> </a:t>
            </a:r>
            <a:r>
              <a:rPr lang="en-US" sz="1600" dirty="0" err="1"/>
              <a:t>dari</a:t>
            </a:r>
            <a:r>
              <a:rPr lang="en-US" sz="1600" dirty="0"/>
              <a:t>  </a:t>
            </a:r>
            <a:r>
              <a:rPr lang="en-US" sz="1600" i="1" dirty="0"/>
              <a:t>Politics </a:t>
            </a:r>
            <a:r>
              <a:rPr lang="en-US" sz="1600" dirty="0" err="1"/>
              <a:t>yaitu</a:t>
            </a:r>
            <a:r>
              <a:rPr lang="en-US" sz="1600" dirty="0"/>
              <a:t> </a:t>
            </a:r>
            <a:r>
              <a:rPr lang="en-US" sz="1600" dirty="0" err="1"/>
              <a:t>sebagai</a:t>
            </a:r>
            <a:r>
              <a:rPr lang="en-US" sz="1600" dirty="0"/>
              <a:t> </a:t>
            </a:r>
            <a:r>
              <a:rPr lang="en-US" sz="1600" dirty="0" err="1"/>
              <a:t>alat</a:t>
            </a:r>
            <a:r>
              <a:rPr lang="en-US" sz="1600" dirty="0"/>
              <a:t> yang </a:t>
            </a:r>
            <a:r>
              <a:rPr lang="en-US" sz="1600" dirty="0" err="1"/>
              <a:t>duigunakan</a:t>
            </a:r>
            <a:r>
              <a:rPr lang="en-US" sz="1600" dirty="0"/>
              <a:t> </a:t>
            </a:r>
            <a:r>
              <a:rPr lang="en-US" sz="1600" dirty="0" err="1"/>
              <a:t>untuk</a:t>
            </a:r>
            <a:r>
              <a:rPr lang="en-US" sz="1600" dirty="0"/>
              <a:t> </a:t>
            </a:r>
            <a:r>
              <a:rPr lang="en-US" sz="1600" dirty="0" err="1"/>
              <a:t>mencapai</a:t>
            </a:r>
            <a:r>
              <a:rPr lang="en-US" sz="1600" dirty="0"/>
              <a:t> </a:t>
            </a:r>
            <a:r>
              <a:rPr lang="en-US" sz="1600" dirty="0" err="1"/>
              <a:t>tujuan</a:t>
            </a:r>
            <a:r>
              <a:rPr lang="en-US" sz="1600" dirty="0"/>
              <a:t>  </a:t>
            </a:r>
            <a:r>
              <a:rPr lang="en-US" sz="1600" dirty="0" err="1"/>
              <a:t>atau</a:t>
            </a:r>
            <a:r>
              <a:rPr lang="en-US" sz="1600" dirty="0"/>
              <a:t> </a:t>
            </a:r>
            <a:r>
              <a:rPr lang="en-US" sz="1600" dirty="0" err="1"/>
              <a:t>bermacam-nacam</a:t>
            </a:r>
            <a:r>
              <a:rPr lang="en-US" sz="1600" dirty="0"/>
              <a:t> </a:t>
            </a:r>
            <a:r>
              <a:rPr lang="en-US" sz="1600" dirty="0" err="1"/>
              <a:t>kegiatan</a:t>
            </a:r>
            <a:r>
              <a:rPr lang="en-US" sz="1600" dirty="0"/>
              <a:t> </a:t>
            </a:r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suatu</a:t>
            </a:r>
            <a:r>
              <a:rPr lang="en-US" sz="1600" dirty="0"/>
              <a:t> proses </a:t>
            </a:r>
            <a:r>
              <a:rPr lang="en-US" sz="1600" dirty="0" err="1"/>
              <a:t>penentuan</a:t>
            </a:r>
            <a:r>
              <a:rPr lang="en-US" sz="1600" dirty="0"/>
              <a:t> </a:t>
            </a:r>
            <a:r>
              <a:rPr lang="en-US" sz="1600" dirty="0" err="1"/>
              <a:t>tujuan</a:t>
            </a:r>
            <a:r>
              <a:rPr lang="en-US" sz="1600" dirty="0"/>
              <a:t> dan </a:t>
            </a:r>
            <a:r>
              <a:rPr lang="en-US" sz="1600" dirty="0" err="1"/>
              <a:t>diikuti</a:t>
            </a:r>
            <a:r>
              <a:rPr lang="en-US" sz="1600" dirty="0"/>
              <a:t> </a:t>
            </a:r>
            <a:r>
              <a:rPr lang="en-US" sz="1600" dirty="0" err="1"/>
              <a:t>dengan</a:t>
            </a:r>
            <a:r>
              <a:rPr lang="en-US" sz="1600" dirty="0"/>
              <a:t> </a:t>
            </a:r>
            <a:r>
              <a:rPr lang="en-US" sz="1600" dirty="0" err="1"/>
              <a:t>pelaksanaan</a:t>
            </a:r>
            <a:r>
              <a:rPr lang="en-US" sz="1600" dirty="0"/>
              <a:t> </a:t>
            </a:r>
            <a:r>
              <a:rPr lang="en-US" sz="1600" dirty="0" err="1"/>
              <a:t>tujuan-tujuan</a:t>
            </a:r>
            <a:r>
              <a:rPr lang="en-US" sz="1600" dirty="0"/>
              <a:t> </a:t>
            </a:r>
            <a:r>
              <a:rPr lang="en-US" sz="1600" dirty="0" err="1"/>
              <a:t>itu</a:t>
            </a:r>
            <a:r>
              <a:rPr lang="en-US" sz="1600" dirty="0"/>
              <a:t>.</a:t>
            </a:r>
          </a:p>
          <a:p>
            <a:pPr eaLnBrk="1" hangingPunct="1">
              <a:defRPr/>
            </a:pPr>
            <a:r>
              <a:rPr lang="en-US" sz="1600" dirty="0" err="1"/>
              <a:t>Definisi</a:t>
            </a:r>
            <a:r>
              <a:rPr lang="en-US" sz="1600" dirty="0"/>
              <a:t> </a:t>
            </a:r>
            <a:r>
              <a:rPr lang="en-US" sz="1600" dirty="0" err="1"/>
              <a:t>politik</a:t>
            </a:r>
            <a:r>
              <a:rPr lang="en-US" sz="1600" dirty="0"/>
              <a:t> </a:t>
            </a:r>
            <a:r>
              <a:rPr lang="en-US" sz="1600" i="1" dirty="0"/>
              <a:t>Policy </a:t>
            </a:r>
            <a:r>
              <a:rPr lang="en-US" sz="1600" dirty="0"/>
              <a:t>yang </a:t>
            </a:r>
            <a:r>
              <a:rPr lang="en-US" sz="1600" dirty="0" err="1"/>
              <a:t>artinya</a:t>
            </a:r>
            <a:r>
              <a:rPr lang="en-US" sz="1600" dirty="0"/>
              <a:t> </a:t>
            </a:r>
            <a:r>
              <a:rPr lang="en-US" sz="1600" dirty="0" err="1"/>
              <a:t>adalah</a:t>
            </a:r>
            <a:r>
              <a:rPr lang="en-US" sz="1600" dirty="0"/>
              <a:t> </a:t>
            </a:r>
            <a:r>
              <a:rPr lang="en-US" sz="1600" dirty="0" err="1"/>
              <a:t>kebijaksanaan</a:t>
            </a:r>
            <a:r>
              <a:rPr lang="en-US" sz="1600" dirty="0"/>
              <a:t> yang </a:t>
            </a:r>
            <a:r>
              <a:rPr lang="en-US" sz="1600" dirty="0" err="1"/>
              <a:t>dibuat</a:t>
            </a:r>
            <a:r>
              <a:rPr lang="en-US" sz="1600" dirty="0"/>
              <a:t> </a:t>
            </a:r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rangka</a:t>
            </a:r>
            <a:r>
              <a:rPr lang="en-US" sz="1600" dirty="0"/>
              <a:t> </a:t>
            </a:r>
            <a:r>
              <a:rPr lang="en-US" sz="1600" dirty="0" err="1"/>
              <a:t>mencapai</a:t>
            </a:r>
            <a:r>
              <a:rPr lang="en-US" sz="1600" dirty="0"/>
              <a:t> </a:t>
            </a:r>
            <a:r>
              <a:rPr lang="en-US" sz="1600" dirty="0" err="1"/>
              <a:t>tujuan</a:t>
            </a:r>
            <a:r>
              <a:rPr lang="en-US" sz="1600" dirty="0"/>
              <a:t>.  </a:t>
            </a:r>
          </a:p>
          <a:p>
            <a:pPr eaLnBrk="1" hangingPunct="1">
              <a:defRPr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1045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88950" y="333375"/>
            <a:ext cx="8229600" cy="1143000"/>
          </a:xfrm>
        </p:spPr>
        <p:txBody>
          <a:bodyPr/>
          <a:lstStyle/>
          <a:p>
            <a:pPr eaLnBrk="1" hangingPunct="1"/>
            <a:r>
              <a:rPr lang="id-ID" altLang="en-US" sz="3200" b="1">
                <a:solidFill>
                  <a:srgbClr val="FF0000"/>
                </a:solidFill>
              </a:rPr>
              <a:t>DEMOKRASI?</a:t>
            </a:r>
            <a:endParaRPr lang="en-US" altLang="en-US" sz="3200" b="1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188" y="1412875"/>
            <a:ext cx="8075612" cy="471328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d-ID" sz="2900" dirty="0"/>
              <a:t>Demos (Rakyat), Kratia (Kekuasaan)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id-ID" sz="2900" dirty="0"/>
              <a:t>Kekuasaan dari rakyat, oleh rakyat, untuk rakyat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/>
              <a:t>Britannica Concise Encyclopedia</a:t>
            </a:r>
            <a:r>
              <a:rPr lang="id-ID" sz="2800" dirty="0"/>
              <a:t>: Bentuk pemerintahan dimana kekuasan tertinggi ada di tangan rakyat dan dilaksanakan secara langsung, ataupun tidak langsung melalui sistem perwakilan, yang biasanya dilakukan melalui pemilihan yang bebas secara berkala.</a:t>
            </a:r>
            <a:endParaRPr lang="en-US" sz="2800" dirty="0"/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2800" dirty="0"/>
          </a:p>
          <a:p>
            <a:pPr eaLnBrk="1" fontAlgn="auto" hangingPunct="1">
              <a:spcAft>
                <a:spcPts val="0"/>
              </a:spcAft>
              <a:defRPr/>
            </a:pPr>
            <a:endParaRPr lang="id-ID" sz="2900" dirty="0"/>
          </a:p>
        </p:txBody>
      </p:sp>
      <p:pic>
        <p:nvPicPr>
          <p:cNvPr id="4100" name="Picture 3" descr="logo2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61025"/>
            <a:ext cx="29162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27306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88950" y="333375"/>
            <a:ext cx="8229600" cy="1143000"/>
          </a:xfrm>
        </p:spPr>
        <p:txBody>
          <a:bodyPr/>
          <a:lstStyle/>
          <a:p>
            <a:pPr eaLnBrk="1" hangingPunct="1"/>
            <a:r>
              <a:rPr lang="id-ID" altLang="en-US" sz="3200" b="1">
                <a:solidFill>
                  <a:srgbClr val="FF0000"/>
                </a:solidFill>
              </a:rPr>
              <a:t>LANJUTAN</a:t>
            </a:r>
            <a:endParaRPr lang="en-US" altLang="en-US" sz="3200" b="1">
              <a:solidFill>
                <a:srgbClr val="FF0000"/>
              </a:solidFill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4713288"/>
          </a:xfrm>
        </p:spPr>
        <p:txBody>
          <a:bodyPr/>
          <a:lstStyle/>
          <a:p>
            <a:pPr eaLnBrk="1" hangingPunct="1"/>
            <a:r>
              <a:rPr lang="id-ID" altLang="en-US"/>
              <a:t>Thomas Meyer: Demokrasi tidak sekedar prosedur untuk pengambilan keputusan, namun demokrasi merupakan sebuah sistem nilai. Bagaimana kehendak rakyat benar-benar terwujud sesuai dengan kehendaknya dan tidak sekedar digunakan untuk mengklaim suara rakyat.</a:t>
            </a:r>
            <a:endParaRPr lang="en-US" altLang="en-US" i="1"/>
          </a:p>
        </p:txBody>
      </p:sp>
      <p:pic>
        <p:nvPicPr>
          <p:cNvPr id="5124" name="Picture 3" descr="logo2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61025"/>
            <a:ext cx="29162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79866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860</Words>
  <Application>Microsoft Office PowerPoint</Application>
  <PresentationFormat>On-screen Show (4:3)</PresentationFormat>
  <Paragraphs>101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Calibri</vt:lpstr>
      <vt:lpstr>Corbel</vt:lpstr>
      <vt:lpstr>Trebuchet MS</vt:lpstr>
      <vt:lpstr>Wingdings</vt:lpstr>
      <vt:lpstr>Wingdings 2</vt:lpstr>
      <vt:lpstr>Office Theme</vt:lpstr>
      <vt:lpstr>1_Office Theme</vt:lpstr>
      <vt:lpstr>Frame</vt:lpstr>
      <vt:lpstr>Dinamika Demokrasi Indonesia</vt:lpstr>
      <vt:lpstr>PowerPoint Presentation</vt:lpstr>
      <vt:lpstr>Bonus Demografi Indonesia</vt:lpstr>
      <vt:lpstr>Definisi Etika</vt:lpstr>
      <vt:lpstr>Pembagian Etika</vt:lpstr>
      <vt:lpstr>Nilai, Norma dan Moral</vt:lpstr>
      <vt:lpstr>Hubungan Nilai, Norma dan Moral - Moral adalah suatu ajaran, wejangan, patokan, kumpulan peraturan baik lisan maupun tertulis tentang bagaimana manusia harus hidup dan bertindak agar manusia menjadi manusia yang baik.  - Etika adalah suatu cabang filsafat yaitu suatu pemikiran kritis dan mendasar tentang ajaran dan pandangan moral tersebut.  Korelasinya : Nilai merupakan bagian dari norma, norma merupakan ajaran dan moral adalah aplikasi dari moral.  </vt:lpstr>
      <vt:lpstr>DEMOKRASI?</vt:lpstr>
      <vt:lpstr>LANJUTAN</vt:lpstr>
      <vt:lpstr>Makna Partisipasi</vt:lpstr>
      <vt:lpstr>Angka Partisipasi Pemilu</vt:lpstr>
      <vt:lpstr>PowerPoint Presentation</vt:lpstr>
      <vt:lpstr>BERBAGAI PERSOALAN</vt:lpstr>
      <vt:lpstr>PowerPoint Presentation</vt:lpstr>
      <vt:lpstr>Reformasi Sistem</vt:lpstr>
      <vt:lpstr>Way Out?</vt:lpstr>
      <vt:lpstr>PowerPoint Presentation</vt:lpstr>
      <vt:lpstr>PowerPoint Presentation</vt:lpstr>
      <vt:lpstr>PowerPoint Presentation</vt:lpstr>
    </vt:vector>
  </TitlesOfParts>
  <Company>PT Medco E&amp;P Indonesia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Titi Anggraini</dc:creator>
  <cp:lastModifiedBy>Titi Anggraini</cp:lastModifiedBy>
  <cp:revision>36</cp:revision>
  <dcterms:created xsi:type="dcterms:W3CDTF">2013-05-16T09:08:18Z</dcterms:created>
  <dcterms:modified xsi:type="dcterms:W3CDTF">2017-04-26T02:36:47Z</dcterms:modified>
</cp:coreProperties>
</file>