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2"/>
  </p:notesMasterIdLst>
  <p:handoutMasterIdLst>
    <p:handoutMasterId r:id="rId13"/>
  </p:handoutMasterIdLst>
  <p:sldIdLst>
    <p:sldId id="257" r:id="rId2"/>
    <p:sldId id="386" r:id="rId3"/>
    <p:sldId id="388" r:id="rId4"/>
    <p:sldId id="392" r:id="rId5"/>
    <p:sldId id="381" r:id="rId6"/>
    <p:sldId id="382" r:id="rId7"/>
    <p:sldId id="383" r:id="rId8"/>
    <p:sldId id="384" r:id="rId9"/>
    <p:sldId id="340" r:id="rId10"/>
    <p:sldId id="391" r:id="rId11"/>
  </p:sldIdLst>
  <p:sldSz cx="9144000" cy="6858000" type="screen4x3"/>
  <p:notesSz cx="9928225" cy="6797675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33E99"/>
    <a:srgbClr val="6C2F91"/>
    <a:srgbClr val="66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278" autoAdjust="0"/>
    <p:restoredTop sz="94660"/>
  </p:normalViewPr>
  <p:slideViewPr>
    <p:cSldViewPr>
      <p:cViewPr varScale="1">
        <p:scale>
          <a:sx n="69" d="100"/>
          <a:sy n="69" d="100"/>
        </p:scale>
        <p:origin x="-648" y="-108"/>
      </p:cViewPr>
      <p:guideLst>
        <p:guide orient="horz" pos="1026"/>
        <p:guide orient="horz" pos="1258"/>
        <p:guide orient="horz" pos="1570"/>
        <p:guide pos="2880"/>
        <p:guide pos="528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5" d="100"/>
        <a:sy n="8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3698" y="0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691A58-1AEC-401C-9AF2-BE8125EC96A1}" type="datetimeFigureOut">
              <a:rPr lang="en-AU" smtClean="0"/>
              <a:pPr/>
              <a:t>23/02/2017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6612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3698" y="6456612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AFA8AF-BADB-4559-A282-D92849DD92B4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="" xmlns:p14="http://schemas.microsoft.com/office/powerpoint/2010/main" val="41724849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3313" cy="34021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2594" y="0"/>
            <a:ext cx="4303313" cy="34021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C3E452-9A92-2145-97F6-FCAA8B65E72A}" type="datetimeFigureOut">
              <a:rPr lang="en-US" smtClean="0"/>
              <a:pPr/>
              <a:t>2/23/2017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40042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360" y="3229277"/>
            <a:ext cx="7943507" cy="305862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456378"/>
            <a:ext cx="4303313" cy="3402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2594" y="6456378"/>
            <a:ext cx="4303313" cy="3402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1A764A-271A-E841-9020-B35210F90D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20804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d-ID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4027EE9-58DD-4A47-AD81-9FD9EDABFC0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  <a:defRPr/>
            </a:pPr>
            <a:fld id="{5CE7A980-F2EE-4058-A99E-210151F2ACB4}" type="slidenum">
              <a:rPr lang="en-US" smtClean="0">
                <a:latin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Times New Roman" pitchFamily="18" charset="0"/>
                <a:buNone/>
                <a:defRPr/>
              </a:pPr>
              <a:t>3</a:t>
            </a:fld>
            <a:endParaRPr lang="en-US" smtClean="0">
              <a:latin typeface="Times New Roman" pitchFamily="18" charset="0"/>
            </a:endParaRPr>
          </a:p>
        </p:txBody>
      </p:sp>
      <p:sp>
        <p:nvSpPr>
          <p:cNvPr id="29699" name="Text Box 1"/>
          <p:cNvSpPr txBox="1">
            <a:spLocks noChangeArrowheads="1"/>
          </p:cNvSpPr>
          <p:nvPr/>
        </p:nvSpPr>
        <p:spPr bwMode="auto">
          <a:xfrm>
            <a:off x="1345646" y="509482"/>
            <a:ext cx="7244780" cy="255199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108001" tIns="54000" rIns="108001" bIns="54000" anchor="ctr"/>
          <a:lstStyle/>
          <a:p>
            <a:endParaRPr lang="id-ID">
              <a:latin typeface="Calibri" pitchFamily="34" charset="0"/>
            </a:endParaRPr>
          </a:p>
        </p:txBody>
      </p:sp>
      <p:sp>
        <p:nvSpPr>
          <p:cNvPr id="2970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999101" y="3229777"/>
            <a:ext cx="7930025" cy="3061477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d-ID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  <a:defRPr/>
            </a:pPr>
            <a:fld id="{5CE7A980-F2EE-4058-A99E-210151F2ACB4}" type="slidenum">
              <a:rPr lang="en-US" smtClean="0">
                <a:latin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Times New Roman" pitchFamily="18" charset="0"/>
                <a:buNone/>
                <a:defRPr/>
              </a:pPr>
              <a:t>7</a:t>
            </a:fld>
            <a:endParaRPr lang="en-US" smtClean="0">
              <a:latin typeface="Times New Roman" pitchFamily="18" charset="0"/>
            </a:endParaRPr>
          </a:p>
        </p:txBody>
      </p:sp>
      <p:sp>
        <p:nvSpPr>
          <p:cNvPr id="29699" name="Text Box 1"/>
          <p:cNvSpPr txBox="1">
            <a:spLocks noChangeArrowheads="1"/>
          </p:cNvSpPr>
          <p:nvPr/>
        </p:nvSpPr>
        <p:spPr bwMode="auto">
          <a:xfrm>
            <a:off x="1345646" y="509482"/>
            <a:ext cx="7244780" cy="255199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108001" tIns="54000" rIns="108001" bIns="54000" anchor="ctr"/>
          <a:lstStyle/>
          <a:p>
            <a:endParaRPr lang="id-ID">
              <a:latin typeface="Calibri" pitchFamily="34" charset="0"/>
            </a:endParaRPr>
          </a:p>
        </p:txBody>
      </p:sp>
      <p:sp>
        <p:nvSpPr>
          <p:cNvPr id="2970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999101" y="3229777"/>
            <a:ext cx="7930025" cy="3061477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d-ID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d-ID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D7DFE83-279C-4045-880C-EBC1F6C453E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d-ID" smtClean="0">
              <a:cs typeface="Arial" charset="0"/>
            </a:endParaRPr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7FF7043-B352-4C26-803C-3C492091EE4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50607" y="510258"/>
            <a:ext cx="7231612" cy="2549128"/>
          </a:xfrm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id-ID" smtClean="0"/>
          </a:p>
        </p:txBody>
      </p:sp>
      <p:sp>
        <p:nvSpPr>
          <p:cNvPr id="28676" name="Slide Number Placeholder 3"/>
          <p:cNvSpPr txBox="1">
            <a:spLocks noGrp="1"/>
          </p:cNvSpPr>
          <p:nvPr/>
        </p:nvSpPr>
        <p:spPr bwMode="auto">
          <a:xfrm>
            <a:off x="5623310" y="6457143"/>
            <a:ext cx="4302614" cy="339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1" tIns="45716" rIns="91431" bIns="45716" anchor="b"/>
          <a:lstStyle/>
          <a:p>
            <a:pPr algn="r" eaLnBrk="1" hangingPunct="1"/>
            <a:fld id="{17D828A4-2C8A-42A0-9086-E3CEEB8487CA}" type="slidenum">
              <a:rPr lang="en-US" sz="1200">
                <a:latin typeface="Calibri" pitchFamily="34" charset="0"/>
              </a:rPr>
              <a:pPr algn="r" eaLnBrk="1" hangingPunct="1"/>
              <a:t>10</a:t>
            </a:fld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矩形 5"/>
          <p:cNvSpPr>
            <a:spLocks noChangeArrowheads="1"/>
          </p:cNvSpPr>
          <p:nvPr/>
        </p:nvSpPr>
        <p:spPr bwMode="auto">
          <a:xfrm>
            <a:off x="0" y="0"/>
            <a:ext cx="9144000" cy="642938"/>
          </a:xfrm>
          <a:prstGeom prst="rect">
            <a:avLst/>
          </a:prstGeom>
          <a:solidFill>
            <a:schemeClr val="bg1">
              <a:alpha val="64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2051" name="图片 7" descr="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52" name="图片 5" descr="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928938" cy="6357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53" name="图片 6" descr="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3643313"/>
            <a:ext cx="2143125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54" name="图片 10" descr="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64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55" name="图片 11" descr="8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71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56" name="图片 9" descr="5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575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57" name="图片 12" descr="9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8" y="0"/>
            <a:ext cx="1143000" cy="1214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58" name="图片 8" descr="4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72063"/>
            <a:ext cx="9144000" cy="1785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59" name="图片 13" descr="10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572125"/>
            <a:ext cx="4572000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60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2339975" y="1123950"/>
            <a:ext cx="6403975" cy="895350"/>
          </a:xfr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noProof="0" smtClean="0"/>
              <a:t>单击此处编辑母版标题样式</a:t>
            </a:r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2339975" y="2060575"/>
            <a:ext cx="6400800" cy="693738"/>
          </a:xfr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>
            <a:lvl1pPr marL="0" indent="0" algn="r">
              <a:buFont typeface="Arial" pitchFamily="34" charset="0"/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noProof="0" smtClean="0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="" xmlns:p14="http://schemas.microsoft.com/office/powerpoint/2010/main" val="3212936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8925" y="117475"/>
            <a:ext cx="2058988" cy="52451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7475"/>
            <a:ext cx="6029325" cy="52451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="" xmlns:p14="http://schemas.microsoft.com/office/powerpoint/2010/main" val="30920827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="" xmlns:p14="http://schemas.microsoft.com/office/powerpoint/2010/main" val="20102582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1613553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836613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9313" y="836613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="" xmlns:p14="http://schemas.microsoft.com/office/powerpoint/2010/main" val="26226166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="" xmlns:p14="http://schemas.microsoft.com/office/powerpoint/2010/main" val="3726491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="" xmlns:p14="http://schemas.microsoft.com/office/powerpoint/2010/main" val="2043384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069957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31410739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3016197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 descr="14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矩形 5"/>
          <p:cNvSpPr>
            <a:spLocks noChangeArrowheads="1"/>
          </p:cNvSpPr>
          <p:nvPr/>
        </p:nvSpPr>
        <p:spPr bwMode="auto">
          <a:xfrm>
            <a:off x="0" y="0"/>
            <a:ext cx="9144000" cy="642938"/>
          </a:xfrm>
          <a:prstGeom prst="rect">
            <a:avLst/>
          </a:prstGeom>
          <a:solidFill>
            <a:schemeClr val="bg1">
              <a:alpha val="64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02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17475"/>
            <a:ext cx="822960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836613"/>
            <a:ext cx="8229600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</p:sldLayoutIdLst>
  <p:txStyles>
    <p:titleStyle>
      <a:lvl1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Calibri" pitchFamily="34" charset="0"/>
          <a:ea typeface="SimHei" pitchFamily="49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Calibri" pitchFamily="34" charset="0"/>
          <a:ea typeface="SimHei" pitchFamily="49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Calibri" pitchFamily="34" charset="0"/>
          <a:ea typeface="SimHei" pitchFamily="49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Calibri" pitchFamily="34" charset="0"/>
          <a:ea typeface="SimHei" pitchFamily="49" charset="-122"/>
        </a:defRPr>
      </a:lvl5pPr>
      <a:lvl6pPr marL="457200" algn="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Calibri" pitchFamily="34" charset="0"/>
          <a:ea typeface="SimHei" pitchFamily="49" charset="-122"/>
        </a:defRPr>
      </a:lvl6pPr>
      <a:lvl7pPr marL="914400" algn="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Calibri" pitchFamily="34" charset="0"/>
          <a:ea typeface="SimHei" pitchFamily="49" charset="-122"/>
        </a:defRPr>
      </a:lvl7pPr>
      <a:lvl8pPr marL="1371600" algn="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Calibri" pitchFamily="34" charset="0"/>
          <a:ea typeface="SimHei" pitchFamily="49" charset="-122"/>
        </a:defRPr>
      </a:lvl8pPr>
      <a:lvl9pPr marL="1828800" algn="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Calibri" pitchFamily="34" charset="0"/>
          <a:ea typeface="SimHei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openxmlformats.org/officeDocument/2006/relationships/image" Target="../media/image28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12" Type="http://schemas.openxmlformats.org/officeDocument/2006/relationships/image" Target="../media/image27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11" Type="http://schemas.openxmlformats.org/officeDocument/2006/relationships/image" Target="../media/image26.jpeg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Relationship Id="rId1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3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2" cstate="print"/>
          <a:srcRect l="3223" t="2174" r="3334"/>
          <a:stretch>
            <a:fillRect/>
          </a:stretch>
        </p:blipFill>
        <p:spPr bwMode="auto">
          <a:xfrm>
            <a:off x="0" y="4605"/>
            <a:ext cx="9107996" cy="2720156"/>
          </a:xfrm>
          <a:prstGeom prst="rect">
            <a:avLst/>
          </a:prstGeom>
          <a:gradFill flip="none" rotWithShape="1">
            <a:gsLst>
              <a:gs pos="0">
                <a:srgbClr val="990000">
                  <a:shade val="30000"/>
                  <a:satMod val="115000"/>
                </a:srgbClr>
              </a:gs>
              <a:gs pos="50000">
                <a:srgbClr val="990000">
                  <a:shade val="67500"/>
                  <a:satMod val="115000"/>
                </a:srgbClr>
              </a:gs>
              <a:gs pos="100000">
                <a:srgbClr val="990000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31750">
            <a:solidFill>
              <a:srgbClr val="FFC0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0" y="6143644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badi MT Condensed Light"/>
                <a:cs typeface="Abadi MT Condensed Light"/>
              </a:rPr>
              <a:t>PANGKALPINANG</a:t>
            </a:r>
            <a:r>
              <a:rPr lang="en-US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badi MT Condensed Light"/>
                <a:cs typeface="Abadi MT Condensed Light"/>
              </a:rPr>
              <a:t>, </a:t>
            </a:r>
            <a:r>
              <a:rPr lang="id-ID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badi MT Condensed Light"/>
                <a:cs typeface="Abadi MT Condensed Light"/>
              </a:rPr>
              <a:t>2</a:t>
            </a:r>
            <a:r>
              <a:rPr lang="en-US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badi MT Condensed Light"/>
                <a:cs typeface="Abadi MT Condensed Light"/>
              </a:rPr>
              <a:t>3</a:t>
            </a:r>
            <a:r>
              <a:rPr lang="id-ID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badi MT Condensed Light"/>
                <a:cs typeface="Abadi MT Condensed Light"/>
              </a:rPr>
              <a:t> </a:t>
            </a:r>
            <a:r>
              <a:rPr lang="id-ID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badi MT Condensed Light"/>
                <a:cs typeface="Abadi MT Condensed Light"/>
              </a:rPr>
              <a:t>FEBRUARI </a:t>
            </a:r>
            <a:r>
              <a:rPr lang="en-A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badi MT Condensed Light"/>
                <a:cs typeface="Abadi MT Condensed Light"/>
              </a:rPr>
              <a:t>201</a:t>
            </a:r>
            <a:r>
              <a:rPr lang="id-ID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badi MT Condensed Light"/>
                <a:cs typeface="Abadi MT Condensed Light"/>
              </a:rPr>
              <a:t>7</a:t>
            </a:r>
            <a:endParaRPr lang="en-US" sz="105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effectLst>
                <a:glow rad="63500">
                  <a:schemeClr val="accent1">
                    <a:satMod val="175000"/>
                    <a:alpha val="40000"/>
                  </a:schemeClr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badi MT Condensed Light"/>
              <a:cs typeface="Abadi MT Condensed Ligh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142876" y="4071942"/>
            <a:ext cx="9358346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en-AU" sz="2400" b="1" spc="50" dirty="0" err="1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itannic Bold" pitchFamily="34" charset="0"/>
              </a:rPr>
              <a:t>Oleh</a:t>
            </a:r>
            <a:r>
              <a:rPr lang="en-AU" sz="24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itannic Bold" pitchFamily="34" charset="0"/>
              </a:rPr>
              <a:t> :</a:t>
            </a:r>
          </a:p>
          <a:p>
            <a:pPr algn="ctr"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id-ID" sz="24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itannic Bold" pitchFamily="34" charset="0"/>
              </a:rPr>
              <a:t>Drs, H. Tarmin, M.Si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itannic Bold" pitchFamily="34" charset="0"/>
              </a:rPr>
              <a:t>K</a:t>
            </a:r>
            <a:r>
              <a:rPr lang="id-ID" sz="24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itannic Bold" pitchFamily="34" charset="0"/>
              </a:rPr>
              <a:t>epala Badan Kesatuan Bangsa dan Politik                     Provinsi Kepulauan Bangka Belitung</a:t>
            </a:r>
            <a:endParaRPr lang="id-ID" sz="2400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spc="50" dirty="0">
              <a:ln w="11430">
                <a:solidFill>
                  <a:schemeClr val="tx1"/>
                </a:solidFill>
              </a:ln>
              <a:solidFill>
                <a:srgbClr val="FF0000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ritannic Bold" pitchFamily="34" charset="0"/>
            </a:endParaRPr>
          </a:p>
        </p:txBody>
      </p:sp>
      <p:sp>
        <p:nvSpPr>
          <p:cNvPr id="20" name="Title 1"/>
          <p:cNvSpPr>
            <a:spLocks noGrp="1"/>
          </p:cNvSpPr>
          <p:nvPr>
            <p:ph type="ctrTitle"/>
          </p:nvPr>
        </p:nvSpPr>
        <p:spPr>
          <a:xfrm>
            <a:off x="1115616" y="188640"/>
            <a:ext cx="7272808" cy="614346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</a:pPr>
            <a:r>
              <a:rPr lang="id-ID" sz="1800" b="1" dirty="0" smtClean="0">
                <a:latin typeface="Aharoni" pitchFamily="2" charset="-79"/>
                <a:cs typeface="Aharoni" pitchFamily="2" charset="-79"/>
              </a:rPr>
              <a:t>BADAN KESATUAN</a:t>
            </a:r>
            <a:r>
              <a:rPr lang="en-US" sz="1800" b="1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id-ID" sz="1800" b="1" dirty="0" smtClean="0">
                <a:latin typeface="Aharoni" pitchFamily="2" charset="-79"/>
                <a:cs typeface="Aharoni" pitchFamily="2" charset="-79"/>
              </a:rPr>
              <a:t>BANGSA DAN </a:t>
            </a:r>
            <a:r>
              <a:rPr lang="en-US" sz="1800" b="1" dirty="0" smtClean="0">
                <a:latin typeface="Aharoni" pitchFamily="2" charset="-79"/>
                <a:cs typeface="Aharoni" pitchFamily="2" charset="-79"/>
              </a:rPr>
              <a:t>POLITIK </a:t>
            </a:r>
            <a:r>
              <a:rPr lang="en-US" sz="1900" b="1" dirty="0" smtClean="0">
                <a:latin typeface="Aharoni" pitchFamily="2" charset="-79"/>
                <a:cs typeface="Aharoni" pitchFamily="2" charset="-79"/>
              </a:rPr>
              <a:t/>
            </a:r>
            <a:br>
              <a:rPr lang="en-US" sz="1900" b="1" dirty="0" smtClean="0">
                <a:latin typeface="Aharoni" pitchFamily="2" charset="-79"/>
                <a:cs typeface="Aharoni" pitchFamily="2" charset="-79"/>
              </a:rPr>
            </a:br>
            <a:r>
              <a:rPr lang="id-ID" sz="1900" b="1" dirty="0" smtClean="0">
                <a:latin typeface="Aharoni" pitchFamily="2" charset="-79"/>
                <a:cs typeface="Aharoni" pitchFamily="2" charset="-79"/>
              </a:rPr>
              <a:t>PROVINSI KEPULAUAN BANGKA BELITUNG</a:t>
            </a:r>
            <a:endParaRPr lang="en-US" sz="1900" b="1" dirty="0"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11" name="Picture 2" descr="C:\Users\Owner\Pictures\peta-indonesia21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14488"/>
            <a:ext cx="9144000" cy="1928826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Subtitle 2"/>
          <p:cNvSpPr txBox="1">
            <a:spLocks/>
          </p:cNvSpPr>
          <p:nvPr/>
        </p:nvSpPr>
        <p:spPr>
          <a:xfrm rot="10800000" flipV="1">
            <a:off x="0" y="1928802"/>
            <a:ext cx="9144000" cy="1643074"/>
          </a:xfrm>
          <a:prstGeom prst="rect">
            <a:avLst/>
          </a:prstGeom>
        </p:spPr>
        <p:txBody>
          <a:bodyPr tIns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id-ID" sz="28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0000" endA="300" endPos="50000" dist="29997" dir="5400000" sy="-100000" algn="bl" rotWithShape="0"/>
                </a:effectLst>
                <a:latin typeface="+mn-lt"/>
                <a:ea typeface="+mn-ea"/>
              </a:rPr>
              <a:t>ARAH KEBIJAKAN PROGRAM/KEGIATAN BADAN KESBANGPOL PROVINSI KEPULAUAN BANGKA BELITUNG TAHUN </a:t>
            </a:r>
            <a:r>
              <a:rPr kumimoji="0" lang="en-US" sz="2800" b="1" i="0" u="none" strike="noStrike" kern="1200" spc="50" normalizeH="0" baseline="0" noProof="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0000" endA="300" endPos="50000" dist="29997" dir="5400000" sy="-100000" algn="bl" rotWithShape="0"/>
                </a:effectLst>
                <a:uLnTx/>
                <a:uFillTx/>
                <a:latin typeface="+mn-lt"/>
                <a:ea typeface="+mn-ea"/>
                <a:cs typeface="+mn-cs"/>
              </a:rPr>
              <a:t>201</a:t>
            </a:r>
            <a:r>
              <a:rPr kumimoji="0" lang="id-ID" sz="2800" b="1" i="0" u="none" strike="noStrike" kern="1200" spc="50" normalizeH="0" baseline="0" noProof="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0000" endA="300" endPos="50000" dist="29997" dir="5400000" sy="-100000" algn="bl" rotWithShape="0"/>
                </a:effectLst>
                <a:uLnTx/>
                <a:uFillTx/>
                <a:latin typeface="+mn-lt"/>
                <a:ea typeface="+mn-ea"/>
                <a:cs typeface="+mn-cs"/>
              </a:rPr>
              <a:t>7</a:t>
            </a:r>
            <a:endParaRPr kumimoji="0" lang="en-US" sz="2800" b="1" i="0" u="none" strike="noStrike" kern="1200" spc="50" normalizeH="0" baseline="0" noProof="0" dirty="0" smtClean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0000" endA="300" endPos="50000" dist="29997" dir="5400000" sy="-100000" algn="bl" rotWithShape="0"/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2743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id-ID" b="1" i="0" u="none" strike="noStrike" kern="1200" spc="50" normalizeH="0" noProof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n-lt"/>
              <a:ea typeface="+mn-ea"/>
            </a:endParaRPr>
          </a:p>
        </p:txBody>
      </p:sp>
      <p:pic>
        <p:nvPicPr>
          <p:cNvPr id="16" name="Picture 7" descr="D:\GAMBAR\bahan grafis\logo provinsi\babe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14290"/>
            <a:ext cx="78581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2057400" y="1373188"/>
            <a:ext cx="6800850" cy="4959350"/>
            <a:chOff x="4342545" y="2346317"/>
            <a:chExt cx="4301393" cy="3656970"/>
          </a:xfrm>
        </p:grpSpPr>
        <p:sp>
          <p:nvSpPr>
            <p:cNvPr id="25605" name="Text Box 9"/>
            <p:cNvSpPr txBox="1">
              <a:spLocks noChangeArrowheads="1"/>
            </p:cNvSpPr>
            <p:nvPr/>
          </p:nvSpPr>
          <p:spPr bwMode="auto">
            <a:xfrm>
              <a:off x="4342545" y="5435853"/>
              <a:ext cx="3021521" cy="5674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n-US" sz="4400">
                  <a:solidFill>
                    <a:srgbClr val="660066"/>
                  </a:solidFill>
                  <a:latin typeface="Lucida Handwriting" pitchFamily="66" charset="0"/>
                </a:rPr>
                <a:t>TERIMA KASIH</a:t>
              </a:r>
            </a:p>
          </p:txBody>
        </p:sp>
        <p:pic>
          <p:nvPicPr>
            <p:cNvPr id="25606" name="Picture 2" descr="DSC_021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520362" y="3641270"/>
              <a:ext cx="2123576" cy="1451429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</p:spPr>
        </p:pic>
        <p:pic>
          <p:nvPicPr>
            <p:cNvPr id="25607" name="Picture 2" descr="DSC_0211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520362" y="2346317"/>
              <a:ext cx="2123576" cy="1235112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25603" name="Text Box 9"/>
          <p:cNvSpPr txBox="1">
            <a:spLocks noChangeArrowheads="1"/>
          </p:cNvSpPr>
          <p:nvPr/>
        </p:nvSpPr>
        <p:spPr bwMode="auto">
          <a:xfrm>
            <a:off x="457200" y="457200"/>
            <a:ext cx="8382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800">
                <a:solidFill>
                  <a:srgbClr val="660066"/>
                </a:solidFill>
                <a:latin typeface="Lucida Handwriting" pitchFamily="66" charset="0"/>
              </a:rPr>
              <a:t>SALAM DARI NEGERI SERUMPUN SEBALAI</a:t>
            </a:r>
          </a:p>
        </p:txBody>
      </p:sp>
      <p:pic>
        <p:nvPicPr>
          <p:cNvPr id="25604" name="Content Placeholder 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600" y="1371600"/>
            <a:ext cx="51816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>
            <a:off x="2143108" y="642918"/>
            <a:ext cx="4419600" cy="661971"/>
          </a:xfrm>
          <a:prstGeom prst="roundRect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2000" spc="300" dirty="0">
                <a:solidFill>
                  <a:schemeClr val="bg1"/>
                </a:solidFill>
                <a:latin typeface="Bookman Old Style" pitchFamily="18" charset="0"/>
              </a:rPr>
              <a:t>URUSAN</a:t>
            </a:r>
            <a:r>
              <a:rPr lang="en-US" sz="2000" spc="300" dirty="0">
                <a:solidFill>
                  <a:schemeClr val="bg1"/>
                </a:solidFill>
                <a:latin typeface="Bookman Old Style" pitchFamily="18" charset="0"/>
              </a:rPr>
              <a:t> PEMERINTAHAN</a:t>
            </a:r>
            <a:endParaRPr lang="id-ID" sz="2000" spc="300" dirty="0">
              <a:solidFill>
                <a:schemeClr val="bg1"/>
              </a:solidFill>
              <a:latin typeface="Bookman Old Style" pitchFamily="18" charset="0"/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2000" spc="300" dirty="0">
                <a:solidFill>
                  <a:schemeClr val="bg1"/>
                </a:solidFill>
                <a:latin typeface="Bookman Old Style" pitchFamily="18" charset="0"/>
              </a:rPr>
              <a:t>Pasal 9 UU/23 2014</a:t>
            </a:r>
            <a:endParaRPr lang="en-US" sz="2000" spc="300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76201" y="1643026"/>
            <a:ext cx="2214562" cy="685800"/>
          </a:xfrm>
          <a:prstGeom prst="roundRect">
            <a:avLst/>
          </a:prstGeom>
          <a:solidFill>
            <a:srgbClr val="00B05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id-ID" dirty="0">
                <a:solidFill>
                  <a:schemeClr val="tx1"/>
                </a:solidFill>
                <a:latin typeface="Bookman Old Style" pitchFamily="18" charset="0"/>
              </a:rPr>
              <a:t>ABSOLUT</a:t>
            </a:r>
            <a:endParaRPr lang="en-US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76200" y="2557426"/>
            <a:ext cx="2214562" cy="2087562"/>
          </a:xfrm>
          <a:prstGeom prst="roundRect">
            <a:avLst/>
          </a:prstGeom>
          <a:solidFill>
            <a:srgbClr val="00B05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indent="265113" eaLnBrk="0" fontAlgn="auto" hangingPunct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id-ID" sz="1400" dirty="0">
                <a:solidFill>
                  <a:schemeClr val="tx1"/>
                </a:solidFill>
                <a:latin typeface="Bookman Old Style" pitchFamily="18" charset="0"/>
              </a:rPr>
              <a:t>PERTAHANAN</a:t>
            </a:r>
          </a:p>
          <a:p>
            <a:pPr indent="265113" eaLnBrk="0" fontAlgn="auto" hangingPunct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id-ID" sz="1400" dirty="0">
                <a:solidFill>
                  <a:schemeClr val="tx1"/>
                </a:solidFill>
                <a:latin typeface="Bookman Old Style" pitchFamily="18" charset="0"/>
              </a:rPr>
              <a:t>KEAMANAN</a:t>
            </a:r>
          </a:p>
          <a:p>
            <a:pPr indent="265113" eaLnBrk="0" fontAlgn="auto" hangingPunct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id-ID" sz="1400" dirty="0">
                <a:solidFill>
                  <a:schemeClr val="tx1"/>
                </a:solidFill>
                <a:latin typeface="Bookman Old Style" pitchFamily="18" charset="0"/>
              </a:rPr>
              <a:t>AGAMA</a:t>
            </a:r>
          </a:p>
          <a:p>
            <a:pPr indent="265113" eaLnBrk="0" fontAlgn="auto" hangingPunct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id-ID" sz="1400" dirty="0">
                <a:solidFill>
                  <a:schemeClr val="tx1"/>
                </a:solidFill>
                <a:latin typeface="Bookman Old Style" pitchFamily="18" charset="0"/>
              </a:rPr>
              <a:t>YUSTISI</a:t>
            </a:r>
          </a:p>
          <a:p>
            <a:pPr marL="273050" indent="-273050" eaLnBrk="0" fontAlgn="auto" hangingPunct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id-ID" sz="1400" dirty="0">
                <a:solidFill>
                  <a:schemeClr val="tx1"/>
                </a:solidFill>
                <a:latin typeface="Bookman Old Style" pitchFamily="18" charset="0"/>
              </a:rPr>
              <a:t>POLITIK LUAR NEGERI</a:t>
            </a:r>
          </a:p>
          <a:p>
            <a:pPr marL="273050" indent="-273050" eaLnBrk="0" fontAlgn="auto" hangingPunct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id-ID" sz="1400" dirty="0">
                <a:solidFill>
                  <a:schemeClr val="tx1"/>
                </a:solidFill>
                <a:latin typeface="Bookman Old Style" pitchFamily="18" charset="0"/>
              </a:rPr>
              <a:t>MONETER &amp; FISKAL</a:t>
            </a:r>
            <a:r>
              <a:rPr lang="en-US" sz="1400" dirty="0">
                <a:solidFill>
                  <a:schemeClr val="tx1"/>
                </a:solidFill>
                <a:latin typeface="Bookman Old Style" pitchFamily="18" charset="0"/>
              </a:rPr>
              <a:t> NASIONAL</a:t>
            </a:r>
            <a:endParaRPr lang="th-TH" sz="1400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571472" y="5376858"/>
            <a:ext cx="2505081" cy="776286"/>
          </a:xfrm>
          <a:prstGeom prst="round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500" dirty="0">
                <a:solidFill>
                  <a:schemeClr val="tx1"/>
                </a:solidFill>
                <a:latin typeface="Bookman Old Style" pitchFamily="18" charset="0"/>
              </a:rPr>
              <a:t>Kesehatan, Pendidikan, Pekerjaan Umum, dll.</a:t>
            </a:r>
            <a:endParaRPr lang="th-TH" sz="1500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762000" y="-24"/>
            <a:ext cx="7620000" cy="609600"/>
          </a:xfrm>
          <a:prstGeom prst="roundRect">
            <a:avLst/>
          </a:prstGeom>
          <a:solidFill>
            <a:schemeClr val="tx1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spc="300" dirty="0">
                <a:solidFill>
                  <a:schemeClr val="bg1"/>
                </a:solidFill>
                <a:latin typeface="Bookman Old Style" pitchFamily="18" charset="0"/>
              </a:rPr>
              <a:t>PARADIGMA BARU </a:t>
            </a:r>
            <a:r>
              <a:rPr lang="id-ID" sz="1600" b="1" spc="300" dirty="0">
                <a:solidFill>
                  <a:schemeClr val="bg1"/>
                </a:solidFill>
                <a:latin typeface="Bookman Old Style" pitchFamily="18" charset="0"/>
              </a:rPr>
              <a:t>URUSAN</a:t>
            </a:r>
            <a:r>
              <a:rPr lang="en-US" sz="1600" b="1" spc="300" dirty="0">
                <a:solidFill>
                  <a:schemeClr val="bg1"/>
                </a:solidFill>
                <a:latin typeface="Bookman Old Style" pitchFamily="18" charset="0"/>
              </a:rPr>
              <a:t> PEMERINTAHAN BERDASARKAN UU NO. 23 TAHUN 2014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715000" y="1662082"/>
            <a:ext cx="3352800" cy="685800"/>
          </a:xfrm>
          <a:prstGeom prst="round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/>
                </a:solidFill>
                <a:latin typeface="Bookman Old Style" pitchFamily="18" charset="0"/>
              </a:rPr>
              <a:t>URUSAN 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/>
                </a:solidFill>
                <a:latin typeface="Bookman Old Style" pitchFamily="18" charset="0"/>
              </a:rPr>
              <a:t>PEMERINTAHAN UMUM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4343400" y="1304906"/>
            <a:ext cx="0" cy="3381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1173163" y="1414443"/>
            <a:ext cx="629443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1184275" y="1414443"/>
            <a:ext cx="0" cy="2286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7467600" y="1414443"/>
            <a:ext cx="0" cy="2286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1173163" y="2319318"/>
            <a:ext cx="0" cy="2286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7478713" y="2305031"/>
            <a:ext cx="0" cy="2286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4216400" y="2143106"/>
            <a:ext cx="0" cy="3381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ounded Rectangle 29"/>
          <p:cNvSpPr/>
          <p:nvPr/>
        </p:nvSpPr>
        <p:spPr>
          <a:xfrm>
            <a:off x="3352800" y="1643026"/>
            <a:ext cx="1728787" cy="685800"/>
          </a:xfrm>
          <a:prstGeom prst="round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id-ID" dirty="0">
                <a:solidFill>
                  <a:schemeClr val="tx1"/>
                </a:solidFill>
                <a:latin typeface="Bookman Old Style" pitchFamily="18" charset="0"/>
              </a:rPr>
              <a:t>KONKUREN</a:t>
            </a:r>
            <a:endParaRPr lang="th-TH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2819400" y="2481243"/>
            <a:ext cx="24765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2819400" y="2463781"/>
            <a:ext cx="0" cy="3556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ounded Rectangle 32"/>
          <p:cNvSpPr/>
          <p:nvPr/>
        </p:nvSpPr>
        <p:spPr>
          <a:xfrm>
            <a:off x="2362200" y="2633626"/>
            <a:ext cx="927100" cy="260350"/>
          </a:xfrm>
          <a:prstGeom prst="round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1700" dirty="0" err="1">
                <a:solidFill>
                  <a:schemeClr val="tx1"/>
                </a:solidFill>
                <a:latin typeface="Bookman Old Style" pitchFamily="18" charset="0"/>
              </a:rPr>
              <a:t>Pusat</a:t>
            </a:r>
            <a:endParaRPr lang="th-TH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>
            <a:off x="3943350" y="2481243"/>
            <a:ext cx="0" cy="3381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5295900" y="2463781"/>
            <a:ext cx="0" cy="3381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3970338" y="2709843"/>
            <a:ext cx="0" cy="37465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5334000" y="2724131"/>
            <a:ext cx="0" cy="3381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ounded Rectangle 37"/>
          <p:cNvSpPr/>
          <p:nvPr/>
        </p:nvSpPr>
        <p:spPr>
          <a:xfrm>
            <a:off x="4648200" y="2633626"/>
            <a:ext cx="1295400" cy="260350"/>
          </a:xfrm>
          <a:prstGeom prst="round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1700" dirty="0" err="1">
                <a:solidFill>
                  <a:schemeClr val="tx1"/>
                </a:solidFill>
                <a:latin typeface="Bookman Old Style" pitchFamily="18" charset="0"/>
              </a:rPr>
              <a:t>Kab</a:t>
            </a:r>
            <a:r>
              <a:rPr lang="en-SG" sz="1700" dirty="0">
                <a:solidFill>
                  <a:schemeClr val="tx1"/>
                </a:solidFill>
                <a:latin typeface="Bookman Old Style" pitchFamily="18" charset="0"/>
              </a:rPr>
              <a:t>/Kota</a:t>
            </a:r>
            <a:endParaRPr lang="th-TH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3352800" y="2633626"/>
            <a:ext cx="1181099" cy="260350"/>
          </a:xfrm>
          <a:prstGeom prst="round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1700" dirty="0" err="1">
                <a:solidFill>
                  <a:schemeClr val="tx1"/>
                </a:solidFill>
                <a:latin typeface="Bookman Old Style" pitchFamily="18" charset="0"/>
              </a:rPr>
              <a:t>Provinsi</a:t>
            </a:r>
            <a:endParaRPr lang="th-TH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cxnSp>
        <p:nvCxnSpPr>
          <p:cNvPr id="40" name="Straight Connector 39"/>
          <p:cNvCxnSpPr/>
          <p:nvPr/>
        </p:nvCxnSpPr>
        <p:spPr>
          <a:xfrm>
            <a:off x="3962400" y="3062268"/>
            <a:ext cx="139065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3429000" y="3852843"/>
            <a:ext cx="0" cy="3381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4572000" y="3516293"/>
            <a:ext cx="0" cy="3381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3429000" y="3876656"/>
            <a:ext cx="2428875" cy="158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5857875" y="3854431"/>
            <a:ext cx="0" cy="3381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4541838" y="3057506"/>
            <a:ext cx="0" cy="3381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ounded Rectangle 45"/>
          <p:cNvSpPr/>
          <p:nvPr/>
        </p:nvSpPr>
        <p:spPr>
          <a:xfrm>
            <a:off x="3733800" y="3179726"/>
            <a:ext cx="1676399" cy="520700"/>
          </a:xfrm>
          <a:prstGeom prst="round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1700" dirty="0" err="1">
                <a:solidFill>
                  <a:schemeClr val="tx1"/>
                </a:solidFill>
                <a:latin typeface="Bookman Old Style" pitchFamily="18" charset="0"/>
              </a:rPr>
              <a:t>Otonomi</a:t>
            </a:r>
            <a:r>
              <a:rPr lang="en-SG" sz="1700" dirty="0">
                <a:solidFill>
                  <a:schemeClr val="tx1"/>
                </a:solidFill>
                <a:latin typeface="Bookman Old Style" pitchFamily="18" charset="0"/>
              </a:rPr>
              <a:t> Daerah</a:t>
            </a:r>
            <a:endParaRPr lang="th-TH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cxnSp>
        <p:nvCxnSpPr>
          <p:cNvPr id="47" name="Straight Connector 46"/>
          <p:cNvCxnSpPr/>
          <p:nvPr/>
        </p:nvCxnSpPr>
        <p:spPr>
          <a:xfrm>
            <a:off x="3357563" y="4252902"/>
            <a:ext cx="0" cy="3381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5857875" y="4305288"/>
            <a:ext cx="0" cy="3381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ounded Rectangle 48"/>
          <p:cNvSpPr/>
          <p:nvPr/>
        </p:nvSpPr>
        <p:spPr>
          <a:xfrm>
            <a:off x="5221302" y="4005226"/>
            <a:ext cx="1279524" cy="520700"/>
          </a:xfrm>
          <a:prstGeom prst="round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1700" dirty="0" err="1">
                <a:solidFill>
                  <a:schemeClr val="tx1"/>
                </a:solidFill>
                <a:latin typeface="Bookman Old Style" pitchFamily="18" charset="0"/>
              </a:rPr>
              <a:t>Pilihan</a:t>
            </a:r>
            <a:endParaRPr lang="th-TH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50" name="Rounded Rectangle 49"/>
          <p:cNvSpPr/>
          <p:nvPr/>
        </p:nvSpPr>
        <p:spPr>
          <a:xfrm>
            <a:off x="2928926" y="4019536"/>
            <a:ext cx="990600" cy="520700"/>
          </a:xfrm>
          <a:prstGeom prst="round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1700" dirty="0" err="1">
                <a:solidFill>
                  <a:schemeClr val="tx1"/>
                </a:solidFill>
                <a:latin typeface="Bookman Old Style" pitchFamily="18" charset="0"/>
              </a:rPr>
              <a:t>Wajib</a:t>
            </a:r>
            <a:endParaRPr lang="th-TH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51" name="Rounded Rectangle 50"/>
          <p:cNvSpPr/>
          <p:nvPr/>
        </p:nvSpPr>
        <p:spPr>
          <a:xfrm>
            <a:off x="5105417" y="4591040"/>
            <a:ext cx="2252665" cy="695348"/>
          </a:xfrm>
          <a:prstGeom prst="round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500" dirty="0">
                <a:solidFill>
                  <a:schemeClr val="tx1"/>
                </a:solidFill>
                <a:latin typeface="Bookman Old Style" pitchFamily="18" charset="0"/>
              </a:rPr>
              <a:t>Per</a:t>
            </a:r>
            <a:r>
              <a:rPr lang="en-SG" sz="1500" dirty="0" err="1">
                <a:solidFill>
                  <a:schemeClr val="tx1"/>
                </a:solidFill>
                <a:latin typeface="Bookman Old Style" pitchFamily="18" charset="0"/>
              </a:rPr>
              <a:t>iwisata</a:t>
            </a:r>
            <a:r>
              <a:rPr lang="id-ID" sz="1500" dirty="0">
                <a:solidFill>
                  <a:schemeClr val="tx1"/>
                </a:solidFill>
                <a:latin typeface="Bookman Old Style" pitchFamily="18" charset="0"/>
              </a:rPr>
              <a:t>, Perdagangan,</a:t>
            </a:r>
            <a:endParaRPr lang="en-SG" sz="1500" dirty="0">
              <a:solidFill>
                <a:schemeClr val="tx1"/>
              </a:solidFill>
              <a:latin typeface="Bookman Old Style" pitchFamily="18" charset="0"/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SG" sz="1500" dirty="0" err="1" smtClean="0">
                <a:solidFill>
                  <a:schemeClr val="tx1"/>
                </a:solidFill>
                <a:latin typeface="Bookman Old Style" pitchFamily="18" charset="0"/>
              </a:rPr>
              <a:t>Pertanian</a:t>
            </a:r>
            <a:r>
              <a:rPr lang="id-ID" sz="1500" dirty="0" smtClean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id-ID" sz="1500" dirty="0">
                <a:solidFill>
                  <a:schemeClr val="tx1"/>
                </a:solidFill>
                <a:latin typeface="Bookman Old Style" pitchFamily="18" charset="0"/>
              </a:rPr>
              <a:t>dll.</a:t>
            </a:r>
            <a:endParaRPr lang="th-TH" sz="1500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cxnSp>
        <p:nvCxnSpPr>
          <p:cNvPr id="52" name="Straight Connector 51"/>
          <p:cNvCxnSpPr/>
          <p:nvPr/>
        </p:nvCxnSpPr>
        <p:spPr>
          <a:xfrm>
            <a:off x="2357438" y="4591040"/>
            <a:ext cx="1857375" cy="158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2357438" y="4591040"/>
            <a:ext cx="0" cy="3381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4214813" y="4591040"/>
            <a:ext cx="0" cy="3381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ounded Rectangle 55"/>
          <p:cNvSpPr/>
          <p:nvPr/>
        </p:nvSpPr>
        <p:spPr>
          <a:xfrm>
            <a:off x="6096000" y="2495536"/>
            <a:ext cx="2895600" cy="1271582"/>
          </a:xfrm>
          <a:prstGeom prst="round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700" dirty="0">
                <a:solidFill>
                  <a:schemeClr val="bg1"/>
                </a:solidFill>
                <a:latin typeface="Bookman Old Style" pitchFamily="18" charset="0"/>
              </a:rPr>
              <a:t>KEWENANGAN PRESIDEN SEBAGAI KEPALA PEMERINTAHAN</a:t>
            </a:r>
            <a:endParaRPr lang="th-TH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cxnSp>
        <p:nvCxnSpPr>
          <p:cNvPr id="57" name="Straight Connector 56"/>
          <p:cNvCxnSpPr/>
          <p:nvPr/>
        </p:nvCxnSpPr>
        <p:spPr>
          <a:xfrm>
            <a:off x="2071688" y="5019668"/>
            <a:ext cx="0" cy="3381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4214813" y="5019668"/>
            <a:ext cx="0" cy="3381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ounded Rectangle 58"/>
          <p:cNvSpPr/>
          <p:nvPr/>
        </p:nvSpPr>
        <p:spPr>
          <a:xfrm>
            <a:off x="1571604" y="4733916"/>
            <a:ext cx="1347790" cy="520700"/>
          </a:xfrm>
          <a:prstGeom prst="round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200" dirty="0">
                <a:solidFill>
                  <a:schemeClr val="tx1"/>
                </a:solidFill>
                <a:latin typeface="Bookman Old Style" pitchFamily="18" charset="0"/>
              </a:rPr>
              <a:t>Pelayanan Dasar</a:t>
            </a:r>
            <a:endParaRPr lang="th-TH" sz="1200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60" name="Rounded Rectangle 59"/>
          <p:cNvSpPr/>
          <p:nvPr/>
        </p:nvSpPr>
        <p:spPr>
          <a:xfrm>
            <a:off x="3286116" y="5376858"/>
            <a:ext cx="2505081" cy="776286"/>
          </a:xfrm>
          <a:prstGeom prst="round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500" dirty="0">
                <a:solidFill>
                  <a:schemeClr val="tx1"/>
                </a:solidFill>
                <a:latin typeface="Bookman Old Style" pitchFamily="18" charset="0"/>
              </a:rPr>
              <a:t>Tenaga Kerja, Pangan, Lingkungan Hidup dll.</a:t>
            </a:r>
            <a:endParaRPr lang="th-TH" sz="1500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61" name="Rounded Rectangle 60"/>
          <p:cNvSpPr/>
          <p:nvPr/>
        </p:nvSpPr>
        <p:spPr>
          <a:xfrm>
            <a:off x="3571868" y="4733916"/>
            <a:ext cx="1428760" cy="520700"/>
          </a:xfrm>
          <a:prstGeom prst="round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200" dirty="0">
                <a:solidFill>
                  <a:schemeClr val="tx1"/>
                </a:solidFill>
                <a:latin typeface="Bookman Old Style" pitchFamily="18" charset="0"/>
              </a:rPr>
              <a:t>Non Pelayanan Dasar</a:t>
            </a:r>
            <a:endParaRPr lang="th-TH" sz="1200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55" name="Rounded Rectangle 54"/>
          <p:cNvSpPr/>
          <p:nvPr/>
        </p:nvSpPr>
        <p:spPr>
          <a:xfrm>
            <a:off x="500034" y="6143644"/>
            <a:ext cx="7934369" cy="714356"/>
          </a:xfrm>
          <a:prstGeom prst="round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err="1" smtClean="0">
                <a:solidFill>
                  <a:schemeClr val="bg1"/>
                </a:solidFill>
                <a:latin typeface="Bookman Old Style" pitchFamily="18" charset="0"/>
              </a:rPr>
              <a:t>Urusan</a:t>
            </a:r>
            <a:r>
              <a:rPr lang="en-US" sz="2000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Bookman Old Style" pitchFamily="18" charset="0"/>
              </a:rPr>
              <a:t>Kesatuan</a:t>
            </a:r>
            <a:r>
              <a:rPr lang="en-US" sz="2000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Bookman Old Style" pitchFamily="18" charset="0"/>
              </a:rPr>
              <a:t>Bangsa</a:t>
            </a:r>
            <a:r>
              <a:rPr lang="en-US" sz="2000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Bookman Old Style" pitchFamily="18" charset="0"/>
              </a:rPr>
              <a:t>dan</a:t>
            </a:r>
            <a:r>
              <a:rPr lang="en-US" sz="2000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Bookman Old Style" pitchFamily="18" charset="0"/>
              </a:rPr>
              <a:t>Politik</a:t>
            </a:r>
            <a:r>
              <a:rPr lang="en-US" sz="2000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Bookman Old Style" pitchFamily="18" charset="0"/>
              </a:rPr>
              <a:t>Dalam</a:t>
            </a:r>
            <a:r>
              <a:rPr lang="en-US" sz="2000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Bookman Old Style" pitchFamily="18" charset="0"/>
              </a:rPr>
              <a:t>Negeri</a:t>
            </a:r>
            <a:endParaRPr lang="en-US" sz="2000" dirty="0" smtClean="0">
              <a:solidFill>
                <a:schemeClr val="bg1"/>
              </a:solidFill>
              <a:latin typeface="Bookman Old Style" pitchFamily="18" charset="0"/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err="1" smtClean="0">
                <a:solidFill>
                  <a:schemeClr val="bg1"/>
                </a:solidFill>
                <a:latin typeface="Bookman Old Style" pitchFamily="18" charset="0"/>
              </a:rPr>
              <a:t>Bukan</a:t>
            </a:r>
            <a:r>
              <a:rPr lang="en-US" sz="2000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Bookman Old Style" pitchFamily="18" charset="0"/>
              </a:rPr>
              <a:t>Lagi</a:t>
            </a:r>
            <a:r>
              <a:rPr lang="en-US" sz="2000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Bookman Old Style" pitchFamily="18" charset="0"/>
              </a:rPr>
              <a:t>Merupakan</a:t>
            </a:r>
            <a:r>
              <a:rPr lang="en-US" sz="2000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Bookman Old Style" pitchFamily="18" charset="0"/>
              </a:rPr>
              <a:t>Urusan</a:t>
            </a:r>
            <a:r>
              <a:rPr lang="en-US" sz="2000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Bookman Old Style" pitchFamily="18" charset="0"/>
              </a:rPr>
              <a:t>Konkuren</a:t>
            </a:r>
            <a:endParaRPr lang="th-TH" sz="2000" dirty="0">
              <a:solidFill>
                <a:schemeClr val="bg1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 bwMode="auto">
          <a:xfrm>
            <a:off x="737768" y="71414"/>
            <a:ext cx="8077200" cy="785818"/>
          </a:xfrm>
          <a:prstGeom prst="roundRect">
            <a:avLst/>
          </a:prstGeom>
          <a:gradFill>
            <a:gsLst>
              <a:gs pos="0">
                <a:schemeClr val="accent6">
                  <a:shade val="15000"/>
                  <a:satMod val="180000"/>
                  <a:alpha val="50000"/>
                </a:schemeClr>
              </a:gs>
              <a:gs pos="0">
                <a:schemeClr val="accent6">
                  <a:shade val="45000"/>
                  <a:satMod val="170000"/>
                </a:schemeClr>
              </a:gs>
              <a:gs pos="70000">
                <a:schemeClr val="accent6">
                  <a:tint val="99000"/>
                  <a:shade val="65000"/>
                  <a:satMod val="155000"/>
                </a:schemeClr>
              </a:gs>
              <a:gs pos="100000">
                <a:schemeClr val="accent6">
                  <a:tint val="95500"/>
                  <a:shade val="100000"/>
                  <a:satMod val="155000"/>
                </a:schemeClr>
              </a:gs>
            </a:gsLst>
          </a:gradFill>
          <a:ln>
            <a:solidFill>
              <a:schemeClr val="accent1">
                <a:lumMod val="90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KEBIJAKAN TENTANG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PELAKSANAAN URUSAN PEMERINTAHAN UMUM</a:t>
            </a:r>
            <a:endParaRPr lang="en-US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500034" y="85708"/>
            <a:ext cx="785818" cy="771524"/>
          </a:xfrm>
          <a:prstGeom prst="ellipse">
            <a:avLst/>
          </a:prstGeom>
          <a:blipFill rotWithShape="0">
            <a:blip r:embed="rId3" cstate="print"/>
            <a:stretch>
              <a:fillRect/>
            </a:stretch>
          </a:blipFill>
          <a:ln>
            <a:solidFill>
              <a:schemeClr val="accent2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38100">
            <a:solidFill>
              <a:srgbClr val="FFC0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AutoShape 6"/>
          <p:cNvSpPr>
            <a:spLocks noChangeArrowheads="1"/>
          </p:cNvSpPr>
          <p:nvPr/>
        </p:nvSpPr>
        <p:spPr bwMode="auto">
          <a:xfrm>
            <a:off x="0" y="1142984"/>
            <a:ext cx="8786874" cy="5143536"/>
          </a:xfrm>
          <a:prstGeom prst="roundRect">
            <a:avLst>
              <a:gd name="adj" fmla="val 16667"/>
            </a:avLst>
          </a:prstGeom>
          <a:solidFill>
            <a:schemeClr val="bg1">
              <a:alpha val="86000"/>
            </a:schemeClr>
          </a:solidFill>
          <a:ln w="25560">
            <a:solidFill>
              <a:schemeClr val="accent6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id-ID" dirty="0" smtClean="0"/>
              <a:t>Ketentuan Pasal 25 Undang-undang Nomor 23 Tahun 2014</a:t>
            </a: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id-ID" dirty="0" smtClean="0"/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id-ID" sz="1600" dirty="0" smtClean="0"/>
              <a:t>Pasal (1) Urusan Pemerintahan umum meliputi :</a:t>
            </a: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id-ID" sz="1600" dirty="0" smtClean="0"/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id-ID" sz="1600" dirty="0" smtClean="0"/>
              <a:t>(a).	Pembinaan wawasan kebangsaan dan ketahanan nasional dalam rangka memantapkan pengamalan Pancasila, pelaksanaan Undang-undang Dasar Negara Indonesia Republik Indonesia Tahun 1945, pelestarian Bhinneka Tunggal Ika serta pemerintahanan dan pemeliharaan keutuhan Negara Kesatuan Republik Indonesia; </a:t>
            </a: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id-ID" sz="1600" dirty="0" smtClean="0"/>
              <a:t>(b).	Pembinaan persatuan dan kesatuan bangsa; </a:t>
            </a: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id-ID" sz="1600" dirty="0" smtClean="0"/>
              <a:t>(c).	Pembinaan kerukunan antar suku dan intrasuku, umat beragama, ras, dan golongan lainnya guna mewujudkan stabilitas keamanan lokal, regional, dan nasional;</a:t>
            </a: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id-ID" sz="1600" dirty="0" smtClean="0"/>
              <a:t>(d).	Penanganan konflik sosial sesuai ketentuan peraturan perundang-undangan . </a:t>
            </a: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id-ID" sz="1600" dirty="0" smtClean="0"/>
              <a:t>(e).	Koordinasi pelaksanaan tugas antarinstansi pemerintah yang ada di wilayah daerah provinsi dan daerah kabupaten/kota unutk menyelesaikan permasalahan yan timbul dengan memperhatikan prinsip demokrasi, hak asasi manusia, pemerataan, keadilan, keistimewaan dan kekhususan, potensi serta keanekaragaman daerah sesuai dengan ketentuan peraturan perundang-undagan;</a:t>
            </a: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id-ID" sz="1600" dirty="0" smtClean="0"/>
              <a:t>(f)	Pengembangaan kehidupan demokrasi berdasarkan Pancasila .</a:t>
            </a:r>
            <a:endParaRPr lang="id-ID" sz="1400" b="1" dirty="0" smtClean="0">
              <a:latin typeface="Arial" charset="0"/>
              <a:cs typeface="Arial" charset="0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1400" b="1" dirty="0">
              <a:latin typeface="Arial" charset="0"/>
              <a:cs typeface="Arial" charset="0"/>
            </a:endParaRPr>
          </a:p>
        </p:txBody>
      </p:sp>
      <p:sp>
        <p:nvSpPr>
          <p:cNvPr id="18" name="Slide Number Placeholder 6"/>
          <p:cNvSpPr txBox="1">
            <a:spLocks noChangeArrowheads="1"/>
          </p:cNvSpPr>
          <p:nvPr/>
        </p:nvSpPr>
        <p:spPr>
          <a:xfrm>
            <a:off x="8610600" y="6400800"/>
            <a:ext cx="442912" cy="373063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67EBB8F8-A496-4902-8C68-179A2742B1F6}" type="slidenum">
              <a:rPr lang="en-US" sz="160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3</a:t>
            </a:fld>
            <a:endParaRPr lang="en-US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9" name="Picture 7" descr="D:\GAMBAR\bahan grafis\logo provinsi\babe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214290"/>
            <a:ext cx="500067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 bwMode="auto">
          <a:xfrm>
            <a:off x="-14288" y="228600"/>
            <a:ext cx="9158288" cy="188913"/>
          </a:xfrm>
          <a:prstGeom prst="rect">
            <a:avLst/>
          </a:prstGeom>
          <a:solidFill>
            <a:srgbClr val="FF00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>
              <a:latin typeface="Calibri" pitchFamily="34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-14288" y="417513"/>
            <a:ext cx="9158288" cy="187325"/>
          </a:xfrm>
          <a:prstGeom prst="rect">
            <a:avLst/>
          </a:prstGeom>
          <a:solidFill>
            <a:schemeClr val="bg1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>
              <a:latin typeface="Calibri" pitchFamily="34" charset="0"/>
            </a:endParaRPr>
          </a:p>
        </p:txBody>
      </p:sp>
      <p:sp>
        <p:nvSpPr>
          <p:cNvPr id="12292" name="Content Placeholder 22"/>
          <p:cNvSpPr>
            <a:spLocks noGrp="1"/>
          </p:cNvSpPr>
          <p:nvPr>
            <p:ph idx="1"/>
          </p:nvPr>
        </p:nvSpPr>
        <p:spPr>
          <a:xfrm>
            <a:off x="346075" y="142875"/>
            <a:ext cx="8229600" cy="5572125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 altLang="id-ID" b="1" dirty="0" smtClean="0">
                <a:solidFill>
                  <a:schemeClr val="tx2"/>
                </a:solidFill>
                <a:latin typeface="Calibri" pitchFamily="34" charset="0"/>
              </a:rPr>
              <a:t>KONDISI </a:t>
            </a:r>
            <a:r>
              <a:rPr lang="id-ID" altLang="id-ID" b="1" dirty="0" smtClean="0">
                <a:solidFill>
                  <a:schemeClr val="tx2"/>
                </a:solidFill>
                <a:latin typeface="Calibri" pitchFamily="34" charset="0"/>
              </a:rPr>
              <a:t>DAERAH</a:t>
            </a:r>
            <a:endParaRPr lang="en-US" altLang="id-ID" dirty="0" smtClean="0">
              <a:latin typeface="Calibri" pitchFamily="34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3733800" y="762000"/>
            <a:ext cx="1828800" cy="914400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400" dirty="0" smtClean="0">
                <a:latin typeface="Calibri" pitchFamily="34" charset="0"/>
              </a:rPr>
              <a:t>BANGKA BELITUNG</a:t>
            </a:r>
            <a:endParaRPr lang="en-US" sz="1400" dirty="0">
              <a:latin typeface="Calibri" pitchFamily="34" charset="0"/>
            </a:endParaRPr>
          </a:p>
        </p:txBody>
      </p:sp>
      <p:sp>
        <p:nvSpPr>
          <p:cNvPr id="29" name="Rectangle 28">
            <a:hlinkClick r:id="" action="ppaction://hlinkshowjump?jump=nextslide"/>
          </p:cNvPr>
          <p:cNvSpPr/>
          <p:nvPr/>
        </p:nvSpPr>
        <p:spPr>
          <a:xfrm>
            <a:off x="533400" y="762000"/>
            <a:ext cx="2590800" cy="523860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 err="1">
                <a:solidFill>
                  <a:schemeClr val="bg1"/>
                </a:solidFill>
                <a:latin typeface="Calibri" pitchFamily="34" charset="0"/>
              </a:rPr>
              <a:t>Ancaman</a:t>
            </a:r>
            <a:r>
              <a:rPr lang="en-US" sz="16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alibri" pitchFamily="34" charset="0"/>
              </a:rPr>
              <a:t>di</a:t>
            </a:r>
            <a:r>
              <a:rPr lang="en-US" sz="1600" dirty="0">
                <a:solidFill>
                  <a:schemeClr val="bg1"/>
                </a:solidFill>
                <a:latin typeface="Calibri" pitchFamily="34" charset="0"/>
              </a:rPr>
              <a:t> bid </a:t>
            </a:r>
            <a:r>
              <a:rPr lang="en-US" sz="1600" dirty="0" err="1" smtClean="0">
                <a:solidFill>
                  <a:schemeClr val="bg1"/>
                </a:solidFill>
                <a:latin typeface="Calibri" pitchFamily="34" charset="0"/>
              </a:rPr>
              <a:t>ideolog</a:t>
            </a:r>
            <a:r>
              <a:rPr lang="id-ID" sz="1600" dirty="0" smtClean="0">
                <a:solidFill>
                  <a:schemeClr val="bg1"/>
                </a:solidFill>
                <a:latin typeface="Calibri" pitchFamily="34" charset="0"/>
              </a:rPr>
              <a:t>i &amp; Wasnas</a:t>
            </a:r>
            <a:endParaRPr lang="en-US" sz="16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1" name="Rectangle 30">
            <a:hlinkClick r:id="" action="ppaction://noaction"/>
          </p:cNvPr>
          <p:cNvSpPr/>
          <p:nvPr/>
        </p:nvSpPr>
        <p:spPr>
          <a:xfrm>
            <a:off x="6172200" y="3714752"/>
            <a:ext cx="2590800" cy="50006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 err="1">
                <a:solidFill>
                  <a:schemeClr val="bg1"/>
                </a:solidFill>
                <a:latin typeface="Calibri" pitchFamily="34" charset="0"/>
              </a:rPr>
              <a:t>Ancaman</a:t>
            </a:r>
            <a:r>
              <a:rPr lang="en-US" sz="16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alibri" pitchFamily="34" charset="0"/>
              </a:rPr>
              <a:t>di</a:t>
            </a:r>
            <a:r>
              <a:rPr lang="en-US" sz="1600" dirty="0">
                <a:solidFill>
                  <a:schemeClr val="bg1"/>
                </a:solidFill>
                <a:latin typeface="Calibri" pitchFamily="34" charset="0"/>
              </a:rPr>
              <a:t> bid </a:t>
            </a:r>
            <a:r>
              <a:rPr lang="en-US" sz="1600" dirty="0" err="1">
                <a:solidFill>
                  <a:schemeClr val="bg1"/>
                </a:solidFill>
                <a:latin typeface="Calibri" pitchFamily="34" charset="0"/>
              </a:rPr>
              <a:t>hankam</a:t>
            </a:r>
            <a:endParaRPr lang="en-US" sz="16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2" name="Rectangle 31">
            <a:hlinkClick r:id="" action="ppaction://noaction"/>
          </p:cNvPr>
          <p:cNvSpPr/>
          <p:nvPr/>
        </p:nvSpPr>
        <p:spPr>
          <a:xfrm>
            <a:off x="533400" y="2571744"/>
            <a:ext cx="2590800" cy="42862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 err="1">
                <a:solidFill>
                  <a:schemeClr val="bg1"/>
                </a:solidFill>
                <a:latin typeface="Calibri" pitchFamily="34" charset="0"/>
              </a:rPr>
              <a:t>Ancaman</a:t>
            </a:r>
            <a:r>
              <a:rPr lang="en-US" sz="16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alibri" pitchFamily="34" charset="0"/>
              </a:rPr>
              <a:t>di</a:t>
            </a:r>
            <a:r>
              <a:rPr lang="en-US" sz="1600" dirty="0">
                <a:solidFill>
                  <a:schemeClr val="bg1"/>
                </a:solidFill>
                <a:latin typeface="Calibri" pitchFamily="34" charset="0"/>
              </a:rPr>
              <a:t> bid </a:t>
            </a:r>
            <a:r>
              <a:rPr lang="en-US" sz="1600" dirty="0" err="1">
                <a:solidFill>
                  <a:schemeClr val="bg1"/>
                </a:solidFill>
                <a:latin typeface="Calibri" pitchFamily="34" charset="0"/>
              </a:rPr>
              <a:t>politik</a:t>
            </a:r>
            <a:endParaRPr lang="en-US" sz="16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3" name="Rectangle 32">
            <a:hlinkClick r:id="" action="ppaction://noaction"/>
          </p:cNvPr>
          <p:cNvSpPr/>
          <p:nvPr/>
        </p:nvSpPr>
        <p:spPr>
          <a:xfrm>
            <a:off x="6172200" y="762000"/>
            <a:ext cx="2590800" cy="4572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 err="1">
                <a:solidFill>
                  <a:schemeClr val="bg1"/>
                </a:solidFill>
                <a:latin typeface="Calibri" pitchFamily="34" charset="0"/>
              </a:rPr>
              <a:t>Ancaman</a:t>
            </a:r>
            <a:r>
              <a:rPr lang="en-US" sz="16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alibri" pitchFamily="34" charset="0"/>
              </a:rPr>
              <a:t>di</a:t>
            </a:r>
            <a:r>
              <a:rPr lang="en-US" sz="1600" dirty="0">
                <a:solidFill>
                  <a:schemeClr val="bg1"/>
                </a:solidFill>
                <a:latin typeface="Calibri" pitchFamily="34" charset="0"/>
              </a:rPr>
              <a:t> bid </a:t>
            </a:r>
            <a:r>
              <a:rPr lang="en-US" sz="1600" dirty="0" err="1">
                <a:solidFill>
                  <a:schemeClr val="bg1"/>
                </a:solidFill>
                <a:latin typeface="Calibri" pitchFamily="34" charset="0"/>
              </a:rPr>
              <a:t>sosbud</a:t>
            </a:r>
            <a:endParaRPr lang="en-US" sz="16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4" name="Rectangle 33">
            <a:hlinkClick r:id="" action="ppaction://noaction"/>
          </p:cNvPr>
          <p:cNvSpPr/>
          <p:nvPr/>
        </p:nvSpPr>
        <p:spPr>
          <a:xfrm>
            <a:off x="3276600" y="2643182"/>
            <a:ext cx="2224094" cy="35719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 err="1">
                <a:solidFill>
                  <a:schemeClr val="tx1"/>
                </a:solidFill>
                <a:latin typeface="Calibri" pitchFamily="34" charset="0"/>
              </a:rPr>
              <a:t>Ancaman</a:t>
            </a:r>
            <a:r>
              <a:rPr lang="en-US" sz="1600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Calibri" pitchFamily="34" charset="0"/>
              </a:rPr>
              <a:t>di</a:t>
            </a:r>
            <a:r>
              <a:rPr lang="en-US" sz="1600" dirty="0">
                <a:solidFill>
                  <a:schemeClr val="tx1"/>
                </a:solidFill>
                <a:latin typeface="Calibri" pitchFamily="34" charset="0"/>
              </a:rPr>
              <a:t> bid </a:t>
            </a:r>
            <a:r>
              <a:rPr lang="en-US" sz="1600" dirty="0" err="1">
                <a:solidFill>
                  <a:schemeClr val="tx1"/>
                </a:solidFill>
                <a:latin typeface="Calibri" pitchFamily="34" charset="0"/>
              </a:rPr>
              <a:t>ekonomi</a:t>
            </a:r>
            <a:endParaRPr lang="en-US" sz="16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533400" y="1357298"/>
            <a:ext cx="2590800" cy="1071570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20650" indent="-12065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400" dirty="0" err="1">
                <a:solidFill>
                  <a:schemeClr val="bg1"/>
                </a:solidFill>
                <a:latin typeface="Calibri" pitchFamily="34" charset="0"/>
              </a:rPr>
              <a:t>Ancaman</a:t>
            </a:r>
            <a:r>
              <a:rPr lang="en-US" sz="14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itchFamily="34" charset="0"/>
              </a:rPr>
              <a:t>komunis</a:t>
            </a:r>
            <a:r>
              <a:rPr lang="en-US" sz="1400" dirty="0">
                <a:solidFill>
                  <a:schemeClr val="bg1"/>
                </a:solidFill>
                <a:latin typeface="Calibri" pitchFamily="34" charset="0"/>
              </a:rPr>
              <a:t> (</a:t>
            </a:r>
            <a:r>
              <a:rPr lang="en-US" sz="1400" dirty="0" err="1">
                <a:solidFill>
                  <a:schemeClr val="bg1"/>
                </a:solidFill>
                <a:latin typeface="Calibri" pitchFamily="34" charset="0"/>
              </a:rPr>
              <a:t>radikal</a:t>
            </a:r>
            <a:r>
              <a:rPr lang="en-US" sz="14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itchFamily="34" charset="0"/>
              </a:rPr>
              <a:t>kiri</a:t>
            </a:r>
            <a:r>
              <a:rPr lang="en-US" sz="1400" dirty="0">
                <a:solidFill>
                  <a:schemeClr val="bg1"/>
                </a:solidFill>
                <a:latin typeface="Calibri" pitchFamily="34" charset="0"/>
              </a:rPr>
              <a:t>)</a:t>
            </a:r>
          </a:p>
          <a:p>
            <a:pPr marL="120650" indent="-12065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400" dirty="0" err="1">
                <a:solidFill>
                  <a:schemeClr val="bg1"/>
                </a:solidFill>
                <a:latin typeface="Calibri" pitchFamily="34" charset="0"/>
              </a:rPr>
              <a:t>Ancaman</a:t>
            </a:r>
            <a:r>
              <a:rPr lang="en-US" sz="14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itchFamily="34" charset="0"/>
              </a:rPr>
              <a:t>radikal</a:t>
            </a:r>
            <a:r>
              <a:rPr lang="en-US" sz="14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itchFamily="34" charset="0"/>
              </a:rPr>
              <a:t>kanan</a:t>
            </a:r>
            <a:endParaRPr lang="en-US" sz="1400" dirty="0">
              <a:solidFill>
                <a:schemeClr val="bg1"/>
              </a:solidFill>
              <a:latin typeface="Calibri" pitchFamily="34" charset="0"/>
            </a:endParaRPr>
          </a:p>
          <a:p>
            <a:pPr marL="120650" indent="-12065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400" dirty="0" err="1">
                <a:solidFill>
                  <a:schemeClr val="bg1"/>
                </a:solidFill>
                <a:latin typeface="Calibri" pitchFamily="34" charset="0"/>
              </a:rPr>
              <a:t>Ancaman</a:t>
            </a:r>
            <a:r>
              <a:rPr lang="en-US" sz="14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itchFamily="34" charset="0"/>
              </a:rPr>
              <a:t>faham</a:t>
            </a:r>
            <a:r>
              <a:rPr lang="en-US" sz="14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Calibri" pitchFamily="34" charset="0"/>
              </a:rPr>
              <a:t>radikal</a:t>
            </a:r>
            <a:r>
              <a:rPr lang="id-ID" sz="1400" dirty="0" smtClean="0">
                <a:solidFill>
                  <a:schemeClr val="bg1"/>
                </a:solidFill>
                <a:latin typeface="Calibri" pitchFamily="34" charset="0"/>
              </a:rPr>
              <a:t>isme terorisme.</a:t>
            </a:r>
          </a:p>
          <a:p>
            <a:pPr marL="120650" indent="-12065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d-ID" sz="1400" dirty="0" smtClean="0">
                <a:solidFill>
                  <a:schemeClr val="bg1"/>
                </a:solidFill>
                <a:latin typeface="Calibri" pitchFamily="34" charset="0"/>
              </a:rPr>
              <a:t>Organisasi anti pancasila.</a:t>
            </a:r>
            <a:endParaRPr lang="en-US" sz="14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6172200" y="1428736"/>
            <a:ext cx="2590800" cy="178595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60325" indent="-60325">
              <a:buFont typeface="Arial" pitchFamily="34" charset="0"/>
              <a:buChar char="•"/>
              <a:defRPr/>
            </a:pPr>
            <a:r>
              <a:rPr lang="en-US" sz="1600" dirty="0" err="1" smtClean="0">
                <a:solidFill>
                  <a:schemeClr val="bg1"/>
                </a:solidFill>
                <a:latin typeface="Calibri" pitchFamily="34" charset="0"/>
              </a:rPr>
              <a:t>Ancaman</a:t>
            </a:r>
            <a:r>
              <a:rPr lang="en-US" sz="1600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Calibri" pitchFamily="34" charset="0"/>
              </a:rPr>
              <a:t>narkoba</a:t>
            </a:r>
            <a:endParaRPr lang="en-US" sz="1600" dirty="0">
              <a:solidFill>
                <a:schemeClr val="bg1"/>
              </a:solidFill>
              <a:latin typeface="Calibri" pitchFamily="34" charset="0"/>
            </a:endParaRPr>
          </a:p>
          <a:p>
            <a:pPr marL="60325" indent="-60325">
              <a:buFont typeface="Arial" pitchFamily="34" charset="0"/>
              <a:buChar char="•"/>
              <a:defRPr/>
            </a:pPr>
            <a:r>
              <a:rPr lang="en-US" sz="1600" dirty="0" err="1" smtClean="0">
                <a:solidFill>
                  <a:schemeClr val="bg1"/>
                </a:solidFill>
                <a:latin typeface="Calibri" pitchFamily="34" charset="0"/>
              </a:rPr>
              <a:t>Kejahatan</a:t>
            </a:r>
            <a:r>
              <a:rPr lang="en-US" sz="1600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alibri" pitchFamily="34" charset="0"/>
              </a:rPr>
              <a:t>terhadap</a:t>
            </a:r>
            <a:r>
              <a:rPr lang="en-US" sz="16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alibri" pitchFamily="34" charset="0"/>
              </a:rPr>
              <a:t>anak</a:t>
            </a:r>
            <a:endParaRPr lang="en-US" sz="1600" dirty="0">
              <a:solidFill>
                <a:schemeClr val="bg1"/>
              </a:solidFill>
              <a:latin typeface="Calibri" pitchFamily="34" charset="0"/>
            </a:endParaRPr>
          </a:p>
          <a:p>
            <a:pPr marL="60325" indent="-60325">
              <a:buFont typeface="Arial" pitchFamily="34" charset="0"/>
              <a:buChar char="•"/>
              <a:defRPr/>
            </a:pPr>
            <a:r>
              <a:rPr lang="id-ID" sz="1600" dirty="0" smtClean="0">
                <a:solidFill>
                  <a:schemeClr val="bg1"/>
                </a:solidFill>
                <a:latin typeface="Calibri" pitchFamily="34" charset="0"/>
              </a:rPr>
              <a:t>Ancaman aliran ormas keagaman radikal (Ahmadiyah, Khalifatul Muslimin ,Jamaah Tabligh, Tharegat Nahsyabandiyah</a:t>
            </a:r>
            <a:endParaRPr lang="en-US" sz="16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533400" y="3071810"/>
            <a:ext cx="2590800" cy="235745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20650" indent="-12065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d-ID" sz="1600" dirty="0" smtClean="0">
                <a:solidFill>
                  <a:schemeClr val="bg1"/>
                </a:solidFill>
                <a:latin typeface="Calibri" pitchFamily="34" charset="0"/>
              </a:rPr>
              <a:t>Konflik &amp; Provokasi elit partai.</a:t>
            </a:r>
            <a:endParaRPr lang="en-US" sz="1600" dirty="0">
              <a:solidFill>
                <a:schemeClr val="bg1"/>
              </a:solidFill>
              <a:latin typeface="Calibri" pitchFamily="34" charset="0"/>
            </a:endParaRPr>
          </a:p>
          <a:p>
            <a:pPr marL="120650" indent="-12065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d-ID" sz="1600" dirty="0" smtClean="0">
                <a:solidFill>
                  <a:schemeClr val="bg1"/>
                </a:solidFill>
                <a:latin typeface="Calibri" pitchFamily="34" charset="0"/>
              </a:rPr>
              <a:t>Penyelenggaraan tidak netral dan Politisasi Birokrasi.</a:t>
            </a:r>
            <a:endParaRPr lang="en-US" sz="1600" dirty="0">
              <a:solidFill>
                <a:schemeClr val="bg1"/>
              </a:solidFill>
              <a:latin typeface="Calibri" pitchFamily="34" charset="0"/>
            </a:endParaRPr>
          </a:p>
          <a:p>
            <a:pPr marL="120650" indent="-12065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d-ID" sz="1600" dirty="0" smtClean="0">
                <a:solidFill>
                  <a:schemeClr val="bg1"/>
                </a:solidFill>
                <a:latin typeface="Calibri" pitchFamily="34" charset="0"/>
              </a:rPr>
              <a:t>Kampanye untuk golput &amp; politik uang.</a:t>
            </a:r>
            <a:endParaRPr lang="en-US" sz="1600" dirty="0">
              <a:solidFill>
                <a:schemeClr val="bg1"/>
              </a:solidFill>
              <a:latin typeface="Calibri" pitchFamily="34" charset="0"/>
            </a:endParaRPr>
          </a:p>
          <a:p>
            <a:pPr marL="120650" indent="-12065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600" dirty="0" err="1">
                <a:solidFill>
                  <a:schemeClr val="bg1"/>
                </a:solidFill>
                <a:latin typeface="Calibri" pitchFamily="34" charset="0"/>
              </a:rPr>
              <a:t>Potensi</a:t>
            </a:r>
            <a:r>
              <a:rPr lang="en-US" sz="16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id-ID" sz="1600" dirty="0" smtClean="0">
                <a:solidFill>
                  <a:schemeClr val="bg1"/>
                </a:solidFill>
                <a:latin typeface="Calibri" pitchFamily="34" charset="0"/>
              </a:rPr>
              <a:t>konflik/</a:t>
            </a:r>
            <a:r>
              <a:rPr lang="en-US" sz="1600" dirty="0" err="1" smtClean="0">
                <a:solidFill>
                  <a:schemeClr val="bg1"/>
                </a:solidFill>
                <a:latin typeface="Calibri" pitchFamily="34" charset="0"/>
              </a:rPr>
              <a:t>kerawanan</a:t>
            </a:r>
            <a:r>
              <a:rPr lang="en-US" sz="1600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id-ID" sz="1600" dirty="0" smtClean="0">
                <a:solidFill>
                  <a:schemeClr val="bg1"/>
                </a:solidFill>
                <a:latin typeface="Calibri" pitchFamily="34" charset="0"/>
              </a:rPr>
              <a:t>dalam </a:t>
            </a:r>
            <a:r>
              <a:rPr lang="en-US" sz="1600" dirty="0" err="1" smtClean="0">
                <a:solidFill>
                  <a:schemeClr val="bg1"/>
                </a:solidFill>
                <a:latin typeface="Calibri" pitchFamily="34" charset="0"/>
              </a:rPr>
              <a:t>pilkada</a:t>
            </a:r>
            <a:r>
              <a:rPr lang="id-ID" sz="1600" dirty="0" smtClean="0">
                <a:solidFill>
                  <a:schemeClr val="bg1"/>
                </a:solidFill>
                <a:latin typeface="Calibri" pitchFamily="34" charset="0"/>
              </a:rPr>
              <a:t>.</a:t>
            </a:r>
            <a:endParaRPr lang="en-US" sz="16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6172200" y="4357694"/>
            <a:ext cx="2590800" cy="19288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20650" indent="-12065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d-ID" sz="1600" dirty="0" smtClean="0">
                <a:solidFill>
                  <a:schemeClr val="bg1"/>
                </a:solidFill>
                <a:latin typeface="Calibri" pitchFamily="34" charset="0"/>
              </a:rPr>
              <a:t>Permasalahan Batas Wilayah (Provinsi, Kabupaten, Desa</a:t>
            </a:r>
            <a:r>
              <a:rPr lang="en-US" sz="1600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id-ID" sz="1600" dirty="0" smtClean="0">
                <a:solidFill>
                  <a:schemeClr val="bg1"/>
                </a:solidFill>
                <a:latin typeface="Calibri" pitchFamily="34" charset="0"/>
              </a:rPr>
              <a:t>)</a:t>
            </a:r>
            <a:endParaRPr lang="en-US" sz="1600" dirty="0">
              <a:solidFill>
                <a:schemeClr val="bg1"/>
              </a:solidFill>
              <a:latin typeface="Calibri" pitchFamily="34" charset="0"/>
            </a:endParaRPr>
          </a:p>
          <a:p>
            <a:pPr marL="120650" indent="-12065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600" dirty="0" err="1" smtClean="0">
                <a:solidFill>
                  <a:schemeClr val="bg1"/>
                </a:solidFill>
                <a:latin typeface="Calibri" pitchFamily="34" charset="0"/>
              </a:rPr>
              <a:t>Sengketa</a:t>
            </a:r>
            <a:r>
              <a:rPr lang="id-ID" sz="1600" dirty="0" smtClean="0">
                <a:solidFill>
                  <a:schemeClr val="bg1"/>
                </a:solidFill>
                <a:latin typeface="Calibri" pitchFamily="34" charset="0"/>
              </a:rPr>
              <a:t> Lahan(masyarakat dengan Perusahaan atau pengembang)</a:t>
            </a:r>
          </a:p>
          <a:p>
            <a:pPr marL="120650" indent="-12065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d-ID" sz="1600" dirty="0" smtClean="0">
                <a:solidFill>
                  <a:schemeClr val="bg1"/>
                </a:solidFill>
                <a:latin typeface="Calibri" pitchFamily="34" charset="0"/>
              </a:rPr>
              <a:t>Pemilukada.</a:t>
            </a:r>
          </a:p>
          <a:p>
            <a:pPr marL="120650" indent="-12065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16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3276600" y="3143248"/>
            <a:ext cx="2224094" cy="321471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20650" indent="-120650" algn="just">
              <a:buFont typeface="Arial" pitchFamily="34" charset="0"/>
              <a:buChar char="•"/>
              <a:defRPr/>
            </a:pPr>
            <a:r>
              <a:rPr lang="id-ID" sz="1600" dirty="0" smtClean="0">
                <a:solidFill>
                  <a:schemeClr val="tx1"/>
                </a:solidFill>
                <a:latin typeface="Calibri" pitchFamily="34" charset="0"/>
              </a:rPr>
              <a:t>Lesunya sektor pertanian, perkebunan &amp; peternakan  mengakibatkan p</a:t>
            </a:r>
            <a:r>
              <a:rPr lang="en-US" sz="1600" dirty="0" err="1" smtClean="0">
                <a:solidFill>
                  <a:schemeClr val="tx1"/>
                </a:solidFill>
                <a:latin typeface="Calibri" pitchFamily="34" charset="0"/>
              </a:rPr>
              <a:t>elemahan</a:t>
            </a:r>
            <a:r>
              <a:rPr lang="en-US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Calibri" pitchFamily="34" charset="0"/>
              </a:rPr>
              <a:t>ekonomi</a:t>
            </a:r>
            <a:r>
              <a:rPr lang="id-ID" sz="1600" dirty="0" smtClean="0">
                <a:solidFill>
                  <a:schemeClr val="tx1"/>
                </a:solidFill>
                <a:latin typeface="Calibri" pitchFamily="34" charset="0"/>
              </a:rPr>
              <a:t> lokal timbulnya eskalasi kasus kriminal.</a:t>
            </a:r>
            <a:endParaRPr lang="en-US" sz="1600" dirty="0">
              <a:solidFill>
                <a:schemeClr val="tx1"/>
              </a:solidFill>
              <a:latin typeface="Calibri" pitchFamily="34" charset="0"/>
            </a:endParaRPr>
          </a:p>
          <a:p>
            <a:pPr marL="120650" indent="-120650" algn="just">
              <a:buFont typeface="Arial" pitchFamily="34" charset="0"/>
              <a:buChar char="•"/>
              <a:defRPr/>
            </a:pPr>
            <a:r>
              <a:rPr lang="id-ID" sz="1600" dirty="0" smtClean="0">
                <a:solidFill>
                  <a:schemeClr val="tx1"/>
                </a:solidFill>
                <a:latin typeface="Calibri" pitchFamily="34" charset="0"/>
              </a:rPr>
              <a:t>Ekplorasi tanpa kendali terhadap sumber daya alam.</a:t>
            </a:r>
            <a:endParaRPr lang="en-US" sz="1600" dirty="0">
              <a:solidFill>
                <a:schemeClr val="tx1"/>
              </a:solidFill>
              <a:latin typeface="Calibri" pitchFamily="34" charset="0"/>
            </a:endParaRPr>
          </a:p>
          <a:p>
            <a:pPr marL="120650" indent="-120650" algn="just">
              <a:buFont typeface="Arial" pitchFamily="34" charset="0"/>
              <a:buChar char="•"/>
              <a:defRPr/>
            </a:pPr>
            <a:r>
              <a:rPr lang="id-ID" sz="1600" dirty="0" smtClean="0">
                <a:solidFill>
                  <a:schemeClr val="tx1"/>
                </a:solidFill>
                <a:latin typeface="Calibri" pitchFamily="34" charset="0"/>
              </a:rPr>
              <a:t>Tenaga kerja dari luar daerah.</a:t>
            </a:r>
            <a:endParaRPr lang="en-US" sz="16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7" name="Left Arrow 46"/>
          <p:cNvSpPr/>
          <p:nvPr/>
        </p:nvSpPr>
        <p:spPr>
          <a:xfrm rot="10800000">
            <a:off x="3124200" y="838200"/>
            <a:ext cx="685800" cy="304800"/>
          </a:xfrm>
          <a:prstGeom prst="lef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Calibri" pitchFamily="34" charset="0"/>
            </a:endParaRPr>
          </a:p>
        </p:txBody>
      </p:sp>
      <p:sp>
        <p:nvSpPr>
          <p:cNvPr id="48" name="Left Arrow 47"/>
          <p:cNvSpPr/>
          <p:nvPr/>
        </p:nvSpPr>
        <p:spPr>
          <a:xfrm>
            <a:off x="5486400" y="838200"/>
            <a:ext cx="685800" cy="304800"/>
          </a:xfrm>
          <a:prstGeom prst="lef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Calibri" pitchFamily="34" charset="0"/>
            </a:endParaRPr>
          </a:p>
        </p:txBody>
      </p:sp>
      <p:sp>
        <p:nvSpPr>
          <p:cNvPr id="50" name="Left Arrow 49"/>
          <p:cNvSpPr/>
          <p:nvPr/>
        </p:nvSpPr>
        <p:spPr>
          <a:xfrm rot="5400000">
            <a:off x="4036215" y="2035959"/>
            <a:ext cx="785818" cy="285752"/>
          </a:xfrm>
          <a:prstGeom prst="lef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Calibri" pitchFamily="34" charset="0"/>
            </a:endParaRPr>
          </a:p>
        </p:txBody>
      </p:sp>
      <p:sp>
        <p:nvSpPr>
          <p:cNvPr id="51" name="Left Arrow 50"/>
          <p:cNvSpPr/>
          <p:nvPr/>
        </p:nvSpPr>
        <p:spPr>
          <a:xfrm rot="8655070">
            <a:off x="3201508" y="1913221"/>
            <a:ext cx="1016000" cy="282575"/>
          </a:xfrm>
          <a:prstGeom prst="lef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Calibri" pitchFamily="34" charset="0"/>
            </a:endParaRPr>
          </a:p>
        </p:txBody>
      </p:sp>
      <p:sp>
        <p:nvSpPr>
          <p:cNvPr id="53" name="Left Arrow 52"/>
          <p:cNvSpPr/>
          <p:nvPr/>
        </p:nvSpPr>
        <p:spPr>
          <a:xfrm rot="3109770">
            <a:off x="4466808" y="2414183"/>
            <a:ext cx="2166615" cy="421663"/>
          </a:xfrm>
          <a:prstGeom prst="leftArrow">
            <a:avLst>
              <a:gd name="adj1" fmla="val 42408"/>
              <a:gd name="adj2" fmla="val 50000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Calibri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-36512" y="27384"/>
            <a:ext cx="9144000" cy="6858000"/>
          </a:xfrm>
          <a:prstGeom prst="rect">
            <a:avLst/>
          </a:prstGeom>
          <a:noFill/>
          <a:ln w="31750">
            <a:solidFill>
              <a:srgbClr val="FFC0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6" name="Rectangle 6"/>
          <p:cNvSpPr txBox="1">
            <a:spLocks noChangeArrowheads="1"/>
          </p:cNvSpPr>
          <p:nvPr/>
        </p:nvSpPr>
        <p:spPr bwMode="auto">
          <a:xfrm>
            <a:off x="8581697" y="6416567"/>
            <a:ext cx="481915" cy="365125"/>
          </a:xfrm>
          <a:prstGeom prst="rect">
            <a:avLst/>
          </a:prstGeom>
          <a:ex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>
            <a:defPPr>
              <a:defRPr lang="es-E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lt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fld id="{ECED4E45-8BB3-4E85-AED2-277836ADE1D1}" type="slidenum">
              <a:rPr lang="en-US" sz="16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pPr algn="ctr">
                <a:defRPr/>
              </a:pPr>
              <a:t>4</a:t>
            </a:fld>
            <a:endParaRPr lang="en-US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9" name="Picture 7" descr="D:\GAMBAR\bahan grafis\logo provinsi\babe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476249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 bwMode="auto">
          <a:xfrm>
            <a:off x="-14288" y="228600"/>
            <a:ext cx="9158288" cy="188913"/>
          </a:xfrm>
          <a:prstGeom prst="rect">
            <a:avLst/>
          </a:prstGeom>
          <a:solidFill>
            <a:srgbClr val="FF00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>
              <a:latin typeface="Calibri" pitchFamily="34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-14288" y="417513"/>
            <a:ext cx="9158288" cy="187325"/>
          </a:xfrm>
          <a:prstGeom prst="rect">
            <a:avLst/>
          </a:prstGeom>
          <a:solidFill>
            <a:schemeClr val="bg1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>
              <a:latin typeface="Calibri" pitchFamily="34" charset="0"/>
            </a:endParaRPr>
          </a:p>
        </p:txBody>
      </p:sp>
      <p:sp>
        <p:nvSpPr>
          <p:cNvPr id="12292" name="Content Placeholder 22"/>
          <p:cNvSpPr>
            <a:spLocks noGrp="1"/>
          </p:cNvSpPr>
          <p:nvPr>
            <p:ph idx="1"/>
          </p:nvPr>
        </p:nvSpPr>
        <p:spPr>
          <a:xfrm>
            <a:off x="346075" y="142875"/>
            <a:ext cx="8229600" cy="5572125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 altLang="id-ID" b="1" smtClean="0">
                <a:solidFill>
                  <a:schemeClr val="tx2"/>
                </a:solidFill>
                <a:latin typeface="Calibri" pitchFamily="34" charset="0"/>
              </a:rPr>
              <a:t>KONDISI NASIONAL</a:t>
            </a:r>
            <a:endParaRPr lang="en-US" altLang="id-ID" smtClean="0">
              <a:latin typeface="Calibri" pitchFamily="34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3733800" y="762000"/>
            <a:ext cx="1828800" cy="914400"/>
          </a:xfrm>
          <a:prstGeom prst="ellipse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Calibri" pitchFamily="34" charset="0"/>
              </a:rPr>
              <a:t>INDONESIA</a:t>
            </a:r>
          </a:p>
        </p:txBody>
      </p:sp>
      <p:sp>
        <p:nvSpPr>
          <p:cNvPr id="29" name="Rectangle 28">
            <a:hlinkClick r:id="" action="ppaction://hlinkshowjump?jump=nextslide"/>
          </p:cNvPr>
          <p:cNvSpPr/>
          <p:nvPr/>
        </p:nvSpPr>
        <p:spPr>
          <a:xfrm>
            <a:off x="533400" y="762000"/>
            <a:ext cx="2590800" cy="457200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 err="1">
                <a:solidFill>
                  <a:schemeClr val="bg1"/>
                </a:solidFill>
                <a:latin typeface="Calibri" pitchFamily="34" charset="0"/>
              </a:rPr>
              <a:t>Ancaman</a:t>
            </a:r>
            <a:r>
              <a:rPr lang="en-US" sz="16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alibri" pitchFamily="34" charset="0"/>
              </a:rPr>
              <a:t>di</a:t>
            </a:r>
            <a:r>
              <a:rPr lang="en-US" sz="1600" dirty="0">
                <a:solidFill>
                  <a:schemeClr val="bg1"/>
                </a:solidFill>
                <a:latin typeface="Calibri" pitchFamily="34" charset="0"/>
              </a:rPr>
              <a:t> bid </a:t>
            </a:r>
            <a:r>
              <a:rPr lang="en-US" sz="1600" dirty="0" err="1">
                <a:solidFill>
                  <a:schemeClr val="bg1"/>
                </a:solidFill>
                <a:latin typeface="Calibri" pitchFamily="34" charset="0"/>
              </a:rPr>
              <a:t>ideologi</a:t>
            </a:r>
            <a:endParaRPr lang="en-US" sz="16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1" name="Rectangle 30">
            <a:hlinkClick r:id="" action="ppaction://noaction"/>
          </p:cNvPr>
          <p:cNvSpPr/>
          <p:nvPr/>
        </p:nvSpPr>
        <p:spPr>
          <a:xfrm>
            <a:off x="6172200" y="2743200"/>
            <a:ext cx="2590800" cy="4572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 err="1">
                <a:solidFill>
                  <a:schemeClr val="bg1"/>
                </a:solidFill>
                <a:latin typeface="Calibri" pitchFamily="34" charset="0"/>
              </a:rPr>
              <a:t>Ancaman</a:t>
            </a:r>
            <a:r>
              <a:rPr lang="en-US" sz="16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alibri" pitchFamily="34" charset="0"/>
              </a:rPr>
              <a:t>di</a:t>
            </a:r>
            <a:r>
              <a:rPr lang="en-US" sz="1600" dirty="0">
                <a:solidFill>
                  <a:schemeClr val="bg1"/>
                </a:solidFill>
                <a:latin typeface="Calibri" pitchFamily="34" charset="0"/>
              </a:rPr>
              <a:t> bid </a:t>
            </a:r>
            <a:r>
              <a:rPr lang="en-US" sz="1600" dirty="0" err="1">
                <a:solidFill>
                  <a:schemeClr val="bg1"/>
                </a:solidFill>
                <a:latin typeface="Calibri" pitchFamily="34" charset="0"/>
              </a:rPr>
              <a:t>hankam</a:t>
            </a:r>
            <a:endParaRPr lang="en-US" sz="16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2" name="Rectangle 31">
            <a:hlinkClick r:id="" action="ppaction://noaction"/>
          </p:cNvPr>
          <p:cNvSpPr/>
          <p:nvPr/>
        </p:nvSpPr>
        <p:spPr>
          <a:xfrm>
            <a:off x="533400" y="2133600"/>
            <a:ext cx="2590800" cy="4572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 err="1">
                <a:solidFill>
                  <a:schemeClr val="bg1"/>
                </a:solidFill>
                <a:latin typeface="Calibri" pitchFamily="34" charset="0"/>
              </a:rPr>
              <a:t>Ancaman</a:t>
            </a:r>
            <a:r>
              <a:rPr lang="en-US" sz="16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alibri" pitchFamily="34" charset="0"/>
              </a:rPr>
              <a:t>di</a:t>
            </a:r>
            <a:r>
              <a:rPr lang="en-US" sz="1600" dirty="0">
                <a:solidFill>
                  <a:schemeClr val="bg1"/>
                </a:solidFill>
                <a:latin typeface="Calibri" pitchFamily="34" charset="0"/>
              </a:rPr>
              <a:t> bid </a:t>
            </a:r>
            <a:r>
              <a:rPr lang="en-US" sz="1600" dirty="0" err="1">
                <a:solidFill>
                  <a:schemeClr val="bg1"/>
                </a:solidFill>
                <a:latin typeface="Calibri" pitchFamily="34" charset="0"/>
              </a:rPr>
              <a:t>politik</a:t>
            </a:r>
            <a:endParaRPr lang="en-US" sz="16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3" name="Rectangle 32">
            <a:hlinkClick r:id="" action="ppaction://noaction"/>
          </p:cNvPr>
          <p:cNvSpPr/>
          <p:nvPr/>
        </p:nvSpPr>
        <p:spPr>
          <a:xfrm>
            <a:off x="6172200" y="762000"/>
            <a:ext cx="2590800" cy="4572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 err="1">
                <a:solidFill>
                  <a:schemeClr val="bg1"/>
                </a:solidFill>
                <a:latin typeface="Calibri" pitchFamily="34" charset="0"/>
              </a:rPr>
              <a:t>Ancaman</a:t>
            </a:r>
            <a:r>
              <a:rPr lang="en-US" sz="16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alibri" pitchFamily="34" charset="0"/>
              </a:rPr>
              <a:t>di</a:t>
            </a:r>
            <a:r>
              <a:rPr lang="en-US" sz="1600" dirty="0">
                <a:solidFill>
                  <a:schemeClr val="bg1"/>
                </a:solidFill>
                <a:latin typeface="Calibri" pitchFamily="34" charset="0"/>
              </a:rPr>
              <a:t> bid </a:t>
            </a:r>
            <a:r>
              <a:rPr lang="en-US" sz="1600" dirty="0" err="1">
                <a:solidFill>
                  <a:schemeClr val="bg1"/>
                </a:solidFill>
                <a:latin typeface="Calibri" pitchFamily="34" charset="0"/>
              </a:rPr>
              <a:t>sosbud</a:t>
            </a:r>
            <a:endParaRPr lang="en-US" sz="16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4" name="Rectangle 33">
            <a:hlinkClick r:id="" action="ppaction://noaction"/>
          </p:cNvPr>
          <p:cNvSpPr/>
          <p:nvPr/>
        </p:nvSpPr>
        <p:spPr>
          <a:xfrm>
            <a:off x="3276600" y="2438400"/>
            <a:ext cx="2743200" cy="4572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 err="1">
                <a:solidFill>
                  <a:schemeClr val="tx1"/>
                </a:solidFill>
                <a:latin typeface="Calibri" pitchFamily="34" charset="0"/>
              </a:rPr>
              <a:t>Ancaman</a:t>
            </a:r>
            <a:r>
              <a:rPr lang="en-US" sz="1600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Calibri" pitchFamily="34" charset="0"/>
              </a:rPr>
              <a:t>di</a:t>
            </a:r>
            <a:r>
              <a:rPr lang="en-US" sz="1600" dirty="0">
                <a:solidFill>
                  <a:schemeClr val="tx1"/>
                </a:solidFill>
                <a:latin typeface="Calibri" pitchFamily="34" charset="0"/>
              </a:rPr>
              <a:t> bid </a:t>
            </a:r>
            <a:r>
              <a:rPr lang="en-US" sz="1600" dirty="0" err="1">
                <a:solidFill>
                  <a:schemeClr val="tx1"/>
                </a:solidFill>
                <a:latin typeface="Calibri" pitchFamily="34" charset="0"/>
              </a:rPr>
              <a:t>ekonomi</a:t>
            </a:r>
            <a:endParaRPr lang="en-US" sz="16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533400" y="1295400"/>
            <a:ext cx="2590800" cy="762000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20650" indent="-12065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400" dirty="0" err="1">
                <a:solidFill>
                  <a:schemeClr val="bg1"/>
                </a:solidFill>
                <a:latin typeface="Calibri" pitchFamily="34" charset="0"/>
              </a:rPr>
              <a:t>Ancaman</a:t>
            </a:r>
            <a:r>
              <a:rPr lang="en-US" sz="14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itchFamily="34" charset="0"/>
              </a:rPr>
              <a:t>komunis</a:t>
            </a:r>
            <a:r>
              <a:rPr lang="en-US" sz="1400" dirty="0">
                <a:solidFill>
                  <a:schemeClr val="bg1"/>
                </a:solidFill>
                <a:latin typeface="Calibri" pitchFamily="34" charset="0"/>
              </a:rPr>
              <a:t> (</a:t>
            </a:r>
            <a:r>
              <a:rPr lang="en-US" sz="1400" dirty="0" err="1">
                <a:solidFill>
                  <a:schemeClr val="bg1"/>
                </a:solidFill>
                <a:latin typeface="Calibri" pitchFamily="34" charset="0"/>
              </a:rPr>
              <a:t>radikal</a:t>
            </a:r>
            <a:r>
              <a:rPr lang="en-US" sz="14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itchFamily="34" charset="0"/>
              </a:rPr>
              <a:t>kiri</a:t>
            </a:r>
            <a:r>
              <a:rPr lang="en-US" sz="1400" dirty="0">
                <a:solidFill>
                  <a:schemeClr val="bg1"/>
                </a:solidFill>
                <a:latin typeface="Calibri" pitchFamily="34" charset="0"/>
              </a:rPr>
              <a:t>)</a:t>
            </a:r>
          </a:p>
          <a:p>
            <a:pPr marL="120650" indent="-12065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400" dirty="0" err="1">
                <a:solidFill>
                  <a:schemeClr val="bg1"/>
                </a:solidFill>
                <a:latin typeface="Calibri" pitchFamily="34" charset="0"/>
              </a:rPr>
              <a:t>Ancaman</a:t>
            </a:r>
            <a:r>
              <a:rPr lang="en-US" sz="14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itchFamily="34" charset="0"/>
              </a:rPr>
              <a:t>radikal</a:t>
            </a:r>
            <a:r>
              <a:rPr lang="en-US" sz="14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itchFamily="34" charset="0"/>
              </a:rPr>
              <a:t>kanan</a:t>
            </a:r>
            <a:endParaRPr lang="en-US" sz="1400" dirty="0">
              <a:solidFill>
                <a:schemeClr val="bg1"/>
              </a:solidFill>
              <a:latin typeface="Calibri" pitchFamily="34" charset="0"/>
            </a:endParaRPr>
          </a:p>
          <a:p>
            <a:pPr marL="120650" indent="-12065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400" dirty="0" err="1">
                <a:solidFill>
                  <a:schemeClr val="bg1"/>
                </a:solidFill>
                <a:latin typeface="Calibri" pitchFamily="34" charset="0"/>
              </a:rPr>
              <a:t>Ancaman</a:t>
            </a:r>
            <a:r>
              <a:rPr lang="en-US" sz="14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itchFamily="34" charset="0"/>
              </a:rPr>
              <a:t>faham</a:t>
            </a:r>
            <a:r>
              <a:rPr lang="en-US" sz="14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itchFamily="34" charset="0"/>
              </a:rPr>
              <a:t>radikal</a:t>
            </a:r>
            <a:r>
              <a:rPr lang="en-US" sz="14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itchFamily="34" charset="0"/>
              </a:rPr>
              <a:t>lainnya</a:t>
            </a:r>
            <a:endParaRPr lang="en-US" sz="14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6172200" y="1295400"/>
            <a:ext cx="2590800" cy="13716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60325" indent="-60325">
              <a:buFont typeface="Arial" pitchFamily="34" charset="0"/>
              <a:buChar char="•"/>
              <a:defRPr/>
            </a:pPr>
            <a:r>
              <a:rPr lang="en-US" dirty="0" err="1">
                <a:solidFill>
                  <a:schemeClr val="bg1"/>
                </a:solidFill>
                <a:latin typeface="Calibri" pitchFamily="34" charset="0"/>
              </a:rPr>
              <a:t>Ancaman</a:t>
            </a:r>
            <a:r>
              <a:rPr lang="en-US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libri" pitchFamily="34" charset="0"/>
              </a:rPr>
              <a:t>narkoba</a:t>
            </a:r>
            <a:endParaRPr lang="en-US" dirty="0">
              <a:solidFill>
                <a:schemeClr val="bg1"/>
              </a:solidFill>
              <a:latin typeface="Calibri" pitchFamily="34" charset="0"/>
            </a:endParaRPr>
          </a:p>
          <a:p>
            <a:pPr marL="60325" indent="-60325">
              <a:buFont typeface="Arial" pitchFamily="34" charset="0"/>
              <a:buChar char="•"/>
              <a:defRPr/>
            </a:pPr>
            <a:r>
              <a:rPr lang="en-US" dirty="0" err="1">
                <a:solidFill>
                  <a:schemeClr val="bg1"/>
                </a:solidFill>
                <a:latin typeface="Calibri" pitchFamily="34" charset="0"/>
              </a:rPr>
              <a:t>Tawuran</a:t>
            </a:r>
            <a:r>
              <a:rPr lang="en-US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libri" pitchFamily="34" charset="0"/>
              </a:rPr>
              <a:t>antar</a:t>
            </a:r>
            <a:r>
              <a:rPr lang="en-US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libri" pitchFamily="34" charset="0"/>
              </a:rPr>
              <a:t>pelajar</a:t>
            </a:r>
            <a:endParaRPr lang="en-US" dirty="0">
              <a:solidFill>
                <a:schemeClr val="bg1"/>
              </a:solidFill>
              <a:latin typeface="Calibri" pitchFamily="34" charset="0"/>
            </a:endParaRPr>
          </a:p>
          <a:p>
            <a:pPr marL="60325" indent="-60325">
              <a:buFont typeface="Arial" pitchFamily="34" charset="0"/>
              <a:buChar char="•"/>
              <a:defRPr/>
            </a:pPr>
            <a:r>
              <a:rPr lang="en-US" dirty="0" err="1">
                <a:solidFill>
                  <a:schemeClr val="bg1"/>
                </a:solidFill>
                <a:latin typeface="Calibri" pitchFamily="34" charset="0"/>
              </a:rPr>
              <a:t>Kejahatan</a:t>
            </a:r>
            <a:r>
              <a:rPr lang="en-US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libri" pitchFamily="34" charset="0"/>
              </a:rPr>
              <a:t>terhadap</a:t>
            </a:r>
            <a:r>
              <a:rPr lang="en-US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libri" pitchFamily="34" charset="0"/>
              </a:rPr>
              <a:t>anak</a:t>
            </a:r>
            <a:endParaRPr lang="en-US" dirty="0">
              <a:solidFill>
                <a:schemeClr val="bg1"/>
              </a:solidFill>
              <a:latin typeface="Calibri" pitchFamily="34" charset="0"/>
            </a:endParaRPr>
          </a:p>
          <a:p>
            <a:pPr marL="60325" indent="-60325">
              <a:buFont typeface="Arial" pitchFamily="34" charset="0"/>
              <a:buChar char="•"/>
              <a:defRPr/>
            </a:pPr>
            <a:r>
              <a:rPr lang="en-US" dirty="0" err="1">
                <a:solidFill>
                  <a:schemeClr val="bg1"/>
                </a:solidFill>
                <a:latin typeface="Calibri" pitchFamily="34" charset="0"/>
              </a:rPr>
              <a:t>Imigran</a:t>
            </a:r>
            <a:r>
              <a:rPr lang="en-US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libri" pitchFamily="34" charset="0"/>
              </a:rPr>
              <a:t>gelap</a:t>
            </a:r>
            <a:endParaRPr lang="en-US" dirty="0">
              <a:solidFill>
                <a:schemeClr val="bg1"/>
              </a:solidFill>
              <a:latin typeface="Calibri" pitchFamily="34" charset="0"/>
            </a:endParaRPr>
          </a:p>
          <a:p>
            <a:pPr marL="60325" indent="-60325">
              <a:buFont typeface="Arial" pitchFamily="34" charset="0"/>
              <a:buChar char="•"/>
              <a:defRPr/>
            </a:pPr>
            <a:r>
              <a:rPr lang="en-US" dirty="0" err="1">
                <a:solidFill>
                  <a:schemeClr val="bg1"/>
                </a:solidFill>
                <a:latin typeface="Calibri" pitchFamily="34" charset="0"/>
              </a:rPr>
              <a:t>Pengangguran</a:t>
            </a:r>
            <a:endParaRPr lang="en-US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533400" y="2667000"/>
            <a:ext cx="2590800" cy="23622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20650" indent="-12065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600" dirty="0" err="1">
                <a:solidFill>
                  <a:schemeClr val="bg1"/>
                </a:solidFill>
                <a:latin typeface="Calibri" pitchFamily="34" charset="0"/>
              </a:rPr>
              <a:t>Keterlibatan</a:t>
            </a:r>
            <a:r>
              <a:rPr lang="en-US" sz="16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alibri" pitchFamily="34" charset="0"/>
              </a:rPr>
              <a:t>unsur</a:t>
            </a:r>
            <a:r>
              <a:rPr lang="en-US" sz="16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alibri" pitchFamily="34" charset="0"/>
              </a:rPr>
              <a:t>legislatif</a:t>
            </a:r>
            <a:r>
              <a:rPr lang="en-US" sz="16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alibri" pitchFamily="34" charset="0"/>
              </a:rPr>
              <a:t>dlm</a:t>
            </a:r>
            <a:r>
              <a:rPr lang="en-US" sz="16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alibri" pitchFamily="34" charset="0"/>
              </a:rPr>
              <a:t>korupsi</a:t>
            </a:r>
            <a:endParaRPr lang="en-US" sz="1600" dirty="0">
              <a:solidFill>
                <a:schemeClr val="bg1"/>
              </a:solidFill>
              <a:latin typeface="Calibri" pitchFamily="34" charset="0"/>
            </a:endParaRPr>
          </a:p>
          <a:p>
            <a:pPr marL="120650" indent="-12065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600" dirty="0" err="1">
                <a:solidFill>
                  <a:schemeClr val="bg1"/>
                </a:solidFill>
                <a:latin typeface="Calibri" pitchFamily="34" charset="0"/>
              </a:rPr>
              <a:t>Konflik</a:t>
            </a:r>
            <a:r>
              <a:rPr lang="en-US" sz="1600" dirty="0">
                <a:solidFill>
                  <a:schemeClr val="bg1"/>
                </a:solidFill>
                <a:latin typeface="Calibri" pitchFamily="34" charset="0"/>
              </a:rPr>
              <a:t> internal </a:t>
            </a:r>
            <a:r>
              <a:rPr lang="en-US" sz="1600" dirty="0" err="1">
                <a:solidFill>
                  <a:schemeClr val="bg1"/>
                </a:solidFill>
                <a:latin typeface="Calibri" pitchFamily="34" charset="0"/>
              </a:rPr>
              <a:t>parpol</a:t>
            </a:r>
            <a:endParaRPr lang="en-US" sz="1600" dirty="0">
              <a:solidFill>
                <a:schemeClr val="bg1"/>
              </a:solidFill>
              <a:latin typeface="Calibri" pitchFamily="34" charset="0"/>
            </a:endParaRPr>
          </a:p>
          <a:p>
            <a:pPr marL="120650" indent="-12065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600" dirty="0" err="1">
                <a:solidFill>
                  <a:schemeClr val="bg1"/>
                </a:solidFill>
                <a:latin typeface="Calibri" pitchFamily="34" charset="0"/>
              </a:rPr>
              <a:t>Belum</a:t>
            </a:r>
            <a:r>
              <a:rPr lang="en-US" sz="16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alibri" pitchFamily="34" charset="0"/>
              </a:rPr>
              <a:t>maksimalnya</a:t>
            </a:r>
            <a:r>
              <a:rPr lang="en-US" sz="16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alibri" pitchFamily="34" charset="0"/>
              </a:rPr>
              <a:t>fungsi</a:t>
            </a:r>
            <a:r>
              <a:rPr lang="en-US" sz="16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alibri" pitchFamily="34" charset="0"/>
              </a:rPr>
              <a:t>pendidikan</a:t>
            </a:r>
            <a:r>
              <a:rPr lang="en-US" sz="16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alibri" pitchFamily="34" charset="0"/>
              </a:rPr>
              <a:t>politik</a:t>
            </a:r>
            <a:r>
              <a:rPr lang="en-US" sz="16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alibri" pitchFamily="34" charset="0"/>
              </a:rPr>
              <a:t>oleh</a:t>
            </a:r>
            <a:r>
              <a:rPr lang="en-US" sz="16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alibri" pitchFamily="34" charset="0"/>
              </a:rPr>
              <a:t>parpol</a:t>
            </a:r>
            <a:r>
              <a:rPr lang="en-US" sz="16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alibri" pitchFamily="34" charset="0"/>
              </a:rPr>
              <a:t>yg</a:t>
            </a:r>
            <a:r>
              <a:rPr lang="en-US" sz="16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alibri" pitchFamily="34" charset="0"/>
              </a:rPr>
              <a:t>menghambat</a:t>
            </a:r>
            <a:r>
              <a:rPr lang="en-US" sz="16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alibri" pitchFamily="34" charset="0"/>
              </a:rPr>
              <a:t>kaderisasi</a:t>
            </a:r>
            <a:r>
              <a:rPr lang="en-US" sz="16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alibri" pitchFamily="34" charset="0"/>
              </a:rPr>
              <a:t>pemimpin</a:t>
            </a:r>
            <a:r>
              <a:rPr lang="en-US" sz="16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alibri" pitchFamily="34" charset="0"/>
              </a:rPr>
              <a:t>nasional</a:t>
            </a:r>
            <a:endParaRPr lang="en-US" sz="1600" dirty="0">
              <a:solidFill>
                <a:schemeClr val="bg1"/>
              </a:solidFill>
              <a:latin typeface="Calibri" pitchFamily="34" charset="0"/>
            </a:endParaRPr>
          </a:p>
          <a:p>
            <a:pPr marL="120650" indent="-12065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600" dirty="0" err="1">
                <a:solidFill>
                  <a:schemeClr val="bg1"/>
                </a:solidFill>
                <a:latin typeface="Calibri" pitchFamily="34" charset="0"/>
              </a:rPr>
              <a:t>Potensi</a:t>
            </a:r>
            <a:r>
              <a:rPr lang="en-US" sz="16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alibri" pitchFamily="34" charset="0"/>
              </a:rPr>
              <a:t>kerawanan</a:t>
            </a:r>
            <a:r>
              <a:rPr lang="en-US" sz="16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alibri" pitchFamily="34" charset="0"/>
              </a:rPr>
              <a:t>pilkada</a:t>
            </a:r>
            <a:r>
              <a:rPr lang="en-US" sz="16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alibri" pitchFamily="34" charset="0"/>
              </a:rPr>
              <a:t>serentak</a:t>
            </a:r>
            <a:r>
              <a:rPr lang="en-US" sz="1600" dirty="0">
                <a:solidFill>
                  <a:schemeClr val="bg1"/>
                </a:solidFill>
                <a:latin typeface="Calibri" pitchFamily="34" charset="0"/>
              </a:rPr>
              <a:t>.</a:t>
            </a:r>
          </a:p>
        </p:txBody>
      </p:sp>
      <p:sp>
        <p:nvSpPr>
          <p:cNvPr id="43" name="Rectangle 42"/>
          <p:cNvSpPr/>
          <p:nvPr/>
        </p:nvSpPr>
        <p:spPr>
          <a:xfrm>
            <a:off x="6172200" y="3276600"/>
            <a:ext cx="2590800" cy="1143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20650" indent="-12065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err="1">
                <a:solidFill>
                  <a:schemeClr val="bg1"/>
                </a:solidFill>
                <a:latin typeface="Calibri" pitchFamily="34" charset="0"/>
              </a:rPr>
              <a:t>Terorisme</a:t>
            </a:r>
            <a:r>
              <a:rPr lang="en-US" dirty="0">
                <a:solidFill>
                  <a:schemeClr val="bg1"/>
                </a:solidFill>
                <a:latin typeface="Calibri" pitchFamily="34" charset="0"/>
              </a:rPr>
              <a:t> </a:t>
            </a:r>
          </a:p>
          <a:p>
            <a:pPr marL="120650" indent="-12065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err="1">
                <a:solidFill>
                  <a:schemeClr val="bg1"/>
                </a:solidFill>
                <a:latin typeface="Calibri" pitchFamily="34" charset="0"/>
              </a:rPr>
              <a:t>Konflik</a:t>
            </a:r>
            <a:r>
              <a:rPr lang="en-US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libri" pitchFamily="34" charset="0"/>
              </a:rPr>
              <a:t>sosial</a:t>
            </a:r>
            <a:r>
              <a:rPr lang="en-US" dirty="0">
                <a:solidFill>
                  <a:schemeClr val="bg1"/>
                </a:solidFill>
                <a:latin typeface="Calibri" pitchFamily="34" charset="0"/>
              </a:rPr>
              <a:t> (SARA)</a:t>
            </a:r>
          </a:p>
          <a:p>
            <a:pPr marL="120650" indent="-12065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err="1">
                <a:solidFill>
                  <a:schemeClr val="bg1"/>
                </a:solidFill>
                <a:latin typeface="Calibri" pitchFamily="34" charset="0"/>
              </a:rPr>
              <a:t>Separatisme</a:t>
            </a:r>
            <a:endParaRPr lang="en-US" dirty="0">
              <a:solidFill>
                <a:schemeClr val="bg1"/>
              </a:solidFill>
              <a:latin typeface="Calibri" pitchFamily="34" charset="0"/>
            </a:endParaRPr>
          </a:p>
          <a:p>
            <a:pPr marL="120650" indent="-12065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err="1">
                <a:solidFill>
                  <a:schemeClr val="bg1"/>
                </a:solidFill>
                <a:latin typeface="Calibri" pitchFamily="34" charset="0"/>
              </a:rPr>
              <a:t>Sengketa</a:t>
            </a:r>
            <a:r>
              <a:rPr lang="en-US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libri" pitchFamily="34" charset="0"/>
              </a:rPr>
              <a:t>batas</a:t>
            </a:r>
            <a:r>
              <a:rPr lang="en-US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libri" pitchFamily="34" charset="0"/>
              </a:rPr>
              <a:t>negara</a:t>
            </a:r>
            <a:endParaRPr lang="en-US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3276600" y="2971800"/>
            <a:ext cx="2057400" cy="20574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20650" indent="-120650" algn="just">
              <a:buFont typeface="Arial" pitchFamily="34" charset="0"/>
              <a:buChar char="•"/>
              <a:defRPr/>
            </a:pPr>
            <a:r>
              <a:rPr lang="en-US" sz="1600" dirty="0" err="1">
                <a:solidFill>
                  <a:schemeClr val="tx1"/>
                </a:solidFill>
                <a:latin typeface="Calibri" pitchFamily="34" charset="0"/>
              </a:rPr>
              <a:t>Hambatan</a:t>
            </a:r>
            <a:r>
              <a:rPr lang="en-US" sz="1600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Calibri" pitchFamily="34" charset="0"/>
              </a:rPr>
              <a:t>dalam</a:t>
            </a:r>
            <a:r>
              <a:rPr lang="en-US" sz="1600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Calibri" pitchFamily="34" charset="0"/>
              </a:rPr>
              <a:t>menghadapi</a:t>
            </a:r>
            <a:r>
              <a:rPr lang="en-US" sz="1600" dirty="0">
                <a:solidFill>
                  <a:schemeClr val="tx1"/>
                </a:solidFill>
                <a:latin typeface="Calibri" pitchFamily="34" charset="0"/>
              </a:rPr>
              <a:t> MEA</a:t>
            </a:r>
          </a:p>
          <a:p>
            <a:pPr marL="120650" indent="-120650" algn="just">
              <a:buFont typeface="Arial" pitchFamily="34" charset="0"/>
              <a:buChar char="•"/>
              <a:defRPr/>
            </a:pPr>
            <a:r>
              <a:rPr lang="en-US" sz="1600" dirty="0" err="1">
                <a:solidFill>
                  <a:schemeClr val="tx1"/>
                </a:solidFill>
                <a:latin typeface="Calibri" pitchFamily="34" charset="0"/>
              </a:rPr>
              <a:t>Pelemahan</a:t>
            </a:r>
            <a:r>
              <a:rPr lang="en-US" sz="1600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Calibri" pitchFamily="34" charset="0"/>
              </a:rPr>
              <a:t>ekonomi</a:t>
            </a:r>
            <a:endParaRPr lang="en-US" sz="1600" dirty="0">
              <a:solidFill>
                <a:schemeClr val="tx1"/>
              </a:solidFill>
              <a:latin typeface="Calibri" pitchFamily="34" charset="0"/>
            </a:endParaRPr>
          </a:p>
          <a:p>
            <a:pPr marL="120650" indent="-120650" algn="just">
              <a:buFont typeface="Arial" pitchFamily="34" charset="0"/>
              <a:buChar char="•"/>
              <a:defRPr/>
            </a:pPr>
            <a:r>
              <a:rPr lang="en-US" sz="1600" dirty="0" err="1">
                <a:solidFill>
                  <a:schemeClr val="tx1"/>
                </a:solidFill>
                <a:latin typeface="Calibri" pitchFamily="34" charset="0"/>
              </a:rPr>
              <a:t>Peguasaan</a:t>
            </a:r>
            <a:r>
              <a:rPr lang="en-US" sz="1600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Calibri" pitchFamily="34" charset="0"/>
              </a:rPr>
              <a:t>ekonomi</a:t>
            </a:r>
            <a:r>
              <a:rPr lang="en-US" sz="1600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Calibri" pitchFamily="34" charset="0"/>
              </a:rPr>
              <a:t>oleh</a:t>
            </a:r>
            <a:r>
              <a:rPr lang="en-US" sz="1600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Calibri" pitchFamily="34" charset="0"/>
              </a:rPr>
              <a:t>kekuatan</a:t>
            </a:r>
            <a:r>
              <a:rPr lang="en-US" sz="1600" dirty="0">
                <a:solidFill>
                  <a:schemeClr val="tx1"/>
                </a:solidFill>
                <a:latin typeface="Calibri" pitchFamily="34" charset="0"/>
              </a:rPr>
              <a:t> global</a:t>
            </a:r>
          </a:p>
          <a:p>
            <a:pPr marL="120650" indent="-120650" algn="just">
              <a:buFont typeface="Arial" pitchFamily="34" charset="0"/>
              <a:buChar char="•"/>
              <a:defRPr/>
            </a:pPr>
            <a:r>
              <a:rPr lang="en-US" sz="1600" dirty="0" err="1">
                <a:solidFill>
                  <a:schemeClr val="tx1"/>
                </a:solidFill>
                <a:latin typeface="Calibri" pitchFamily="34" charset="0"/>
              </a:rPr>
              <a:t>Potensi</a:t>
            </a:r>
            <a:r>
              <a:rPr lang="en-US" sz="1600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Calibri" pitchFamily="34" charset="0"/>
              </a:rPr>
              <a:t>krisis</a:t>
            </a:r>
            <a:r>
              <a:rPr lang="en-US" sz="1600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Calibri" pitchFamily="34" charset="0"/>
              </a:rPr>
              <a:t>energi</a:t>
            </a:r>
            <a:r>
              <a:rPr lang="en-US" sz="1600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Calibri" pitchFamily="34" charset="0"/>
              </a:rPr>
              <a:t>dan</a:t>
            </a:r>
            <a:r>
              <a:rPr lang="en-US" sz="1600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Calibri" pitchFamily="34" charset="0"/>
              </a:rPr>
              <a:t>pangan</a:t>
            </a:r>
            <a:endParaRPr lang="en-US" sz="16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7" name="Left Arrow 46"/>
          <p:cNvSpPr/>
          <p:nvPr/>
        </p:nvSpPr>
        <p:spPr>
          <a:xfrm rot="10800000">
            <a:off x="3124200" y="838200"/>
            <a:ext cx="685800" cy="304800"/>
          </a:xfrm>
          <a:prstGeom prst="lef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Calibri" pitchFamily="34" charset="0"/>
            </a:endParaRPr>
          </a:p>
        </p:txBody>
      </p:sp>
      <p:sp>
        <p:nvSpPr>
          <p:cNvPr id="48" name="Left Arrow 47"/>
          <p:cNvSpPr/>
          <p:nvPr/>
        </p:nvSpPr>
        <p:spPr>
          <a:xfrm>
            <a:off x="5486400" y="838200"/>
            <a:ext cx="685800" cy="304800"/>
          </a:xfrm>
          <a:prstGeom prst="lef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Calibri" pitchFamily="34" charset="0"/>
            </a:endParaRPr>
          </a:p>
        </p:txBody>
      </p:sp>
      <p:sp>
        <p:nvSpPr>
          <p:cNvPr id="50" name="Left Arrow 49"/>
          <p:cNvSpPr/>
          <p:nvPr/>
        </p:nvSpPr>
        <p:spPr>
          <a:xfrm rot="5400000">
            <a:off x="4305300" y="1866900"/>
            <a:ext cx="685800" cy="304800"/>
          </a:xfrm>
          <a:prstGeom prst="lef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Calibri" pitchFamily="34" charset="0"/>
            </a:endParaRPr>
          </a:p>
        </p:txBody>
      </p:sp>
      <p:sp>
        <p:nvSpPr>
          <p:cNvPr id="51" name="Left Arrow 50"/>
          <p:cNvSpPr/>
          <p:nvPr/>
        </p:nvSpPr>
        <p:spPr>
          <a:xfrm rot="8655070">
            <a:off x="3111500" y="1717675"/>
            <a:ext cx="1016000" cy="282575"/>
          </a:xfrm>
          <a:prstGeom prst="lef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Calibri" pitchFamily="34" charset="0"/>
            </a:endParaRPr>
          </a:p>
        </p:txBody>
      </p:sp>
      <p:sp>
        <p:nvSpPr>
          <p:cNvPr id="53" name="Left Arrow 52"/>
          <p:cNvSpPr/>
          <p:nvPr/>
        </p:nvSpPr>
        <p:spPr>
          <a:xfrm rot="3109770">
            <a:off x="4977606" y="2031207"/>
            <a:ext cx="1616075" cy="268288"/>
          </a:xfrm>
          <a:prstGeom prst="lef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Calibri" pitchFamily="34" charset="0"/>
            </a:endParaRPr>
          </a:p>
        </p:txBody>
      </p:sp>
      <p:pic>
        <p:nvPicPr>
          <p:cNvPr id="12312" name="Picture 23" descr="isis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5105400"/>
            <a:ext cx="1295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13" name="Picture 24" descr="pki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5105400"/>
            <a:ext cx="1219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14" name="Picture 34" descr="pks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5867400"/>
            <a:ext cx="762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15" name="Picture 35" descr="20121129_Sidang_Angelina_Sondakh_Saksi_Nazarudin_5974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3000" y="5867400"/>
            <a:ext cx="762000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16" name="Picture 36" descr="jero wacik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81200" y="5867400"/>
            <a:ext cx="7620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17" name="Picture 37" descr="pdi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19400" y="5867400"/>
            <a:ext cx="7620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18" name="Picture 39" descr="ekonomi lemah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76600" y="5105400"/>
            <a:ext cx="12192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2319" name="Picture 43" descr="47939-krisis2bpangan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72000" y="5105400"/>
            <a:ext cx="12192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2320" name="Picture 48" descr="mea_2015-500x258.jp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038600" y="5943600"/>
            <a:ext cx="12192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2321" name="Picture 51" descr="pemgamgguran.jp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172200" y="4495800"/>
            <a:ext cx="1143000" cy="1066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2322" name="Picture 53" descr="070416_33780_Imigran_.jpg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620000" y="4495800"/>
            <a:ext cx="1143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23" name="Picture 54" descr="teroris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172200" y="5715000"/>
            <a:ext cx="2286000" cy="1066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cxnSp>
        <p:nvCxnSpPr>
          <p:cNvPr id="63" name="Elbow Connector 62"/>
          <p:cNvCxnSpPr>
            <a:stCxn id="29" idx="1"/>
          </p:cNvCxnSpPr>
          <p:nvPr/>
        </p:nvCxnSpPr>
        <p:spPr>
          <a:xfrm rot="10800000" flipV="1">
            <a:off x="533400" y="990600"/>
            <a:ext cx="1588" cy="4457700"/>
          </a:xfrm>
          <a:prstGeom prst="bentConnector3">
            <a:avLst>
              <a:gd name="adj1" fmla="val 14395466"/>
            </a:avLst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hape 64"/>
          <p:cNvCxnSpPr>
            <a:stCxn id="32" idx="1"/>
          </p:cNvCxnSpPr>
          <p:nvPr/>
        </p:nvCxnSpPr>
        <p:spPr>
          <a:xfrm rot="10800000" flipV="1">
            <a:off x="304800" y="2362200"/>
            <a:ext cx="228600" cy="3962400"/>
          </a:xfrm>
          <a:prstGeom prst="bentConnector3">
            <a:avLst>
              <a:gd name="adj1" fmla="val 200000"/>
            </a:avLst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Elbow Connector 72"/>
          <p:cNvCxnSpPr>
            <a:stCxn id="33" idx="3"/>
          </p:cNvCxnSpPr>
          <p:nvPr/>
        </p:nvCxnSpPr>
        <p:spPr>
          <a:xfrm>
            <a:off x="8763000" y="990600"/>
            <a:ext cx="1588" cy="4038600"/>
          </a:xfrm>
          <a:prstGeom prst="bentConnector3">
            <a:avLst>
              <a:gd name="adj1" fmla="val 14395466"/>
            </a:avLst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Elbow Connector 74"/>
          <p:cNvCxnSpPr>
            <a:stCxn id="31" idx="3"/>
          </p:cNvCxnSpPr>
          <p:nvPr/>
        </p:nvCxnSpPr>
        <p:spPr>
          <a:xfrm flipH="1">
            <a:off x="8458200" y="2971800"/>
            <a:ext cx="304800" cy="3276600"/>
          </a:xfrm>
          <a:prstGeom prst="bentConnector3">
            <a:avLst>
              <a:gd name="adj1" fmla="val -75000"/>
            </a:avLst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hape 76"/>
          <p:cNvCxnSpPr>
            <a:stCxn id="45" idx="3"/>
          </p:cNvCxnSpPr>
          <p:nvPr/>
        </p:nvCxnSpPr>
        <p:spPr>
          <a:xfrm>
            <a:off x="5334000" y="4000500"/>
            <a:ext cx="457200" cy="1447800"/>
          </a:xfrm>
          <a:prstGeom prst="bentConnector3">
            <a:avLst>
              <a:gd name="adj1" fmla="val 150000"/>
            </a:avLst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hape 83"/>
          <p:cNvCxnSpPr>
            <a:stCxn id="45" idx="3"/>
          </p:cNvCxnSpPr>
          <p:nvPr/>
        </p:nvCxnSpPr>
        <p:spPr>
          <a:xfrm flipH="1">
            <a:off x="5257800" y="4000500"/>
            <a:ext cx="76200" cy="2286000"/>
          </a:xfrm>
          <a:prstGeom prst="bentConnector3">
            <a:avLst>
              <a:gd name="adj1" fmla="val -879311"/>
            </a:avLst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 43"/>
          <p:cNvSpPr/>
          <p:nvPr/>
        </p:nvSpPr>
        <p:spPr>
          <a:xfrm>
            <a:off x="-36512" y="27384"/>
            <a:ext cx="9144000" cy="6858000"/>
          </a:xfrm>
          <a:prstGeom prst="rect">
            <a:avLst/>
          </a:prstGeom>
          <a:noFill/>
          <a:ln w="31750">
            <a:solidFill>
              <a:srgbClr val="FFC0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6" name="Rectangle 6"/>
          <p:cNvSpPr txBox="1">
            <a:spLocks noChangeArrowheads="1"/>
          </p:cNvSpPr>
          <p:nvPr/>
        </p:nvSpPr>
        <p:spPr bwMode="auto">
          <a:xfrm>
            <a:off x="8581697" y="6416567"/>
            <a:ext cx="481915" cy="365125"/>
          </a:xfrm>
          <a:prstGeom prst="rect">
            <a:avLst/>
          </a:prstGeom>
          <a:ex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>
            <a:defPPr>
              <a:defRPr lang="es-E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lt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fld id="{ECED4E45-8BB3-4E85-AED2-277836ADE1D1}" type="slidenum">
              <a:rPr lang="en-US" sz="16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pPr algn="ctr">
                <a:defRPr/>
              </a:pPr>
              <a:t>5</a:t>
            </a:fld>
            <a:endParaRPr lang="en-US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9" name="Picture 7" descr="D:\GAMBAR\bahan grafis\logo provinsi\babel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85720" y="214290"/>
            <a:ext cx="476249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990600" y="133350"/>
            <a:ext cx="6934200" cy="64633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AGEND</a:t>
            </a:r>
            <a:r>
              <a:rPr lang="id-ID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A </a:t>
            </a:r>
            <a:r>
              <a:rPr lang="id-ID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STRATEGIS BADAN KESBANGPOL PROVINSI KEPULAUAN BANGKA BELITUNG TAHUN 2017 </a:t>
            </a:r>
            <a:endParaRPr lang="en-US" b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3200400" y="3124200"/>
            <a:ext cx="1600200" cy="1371600"/>
          </a:xfrm>
          <a:prstGeom prst="ellipse">
            <a:avLst/>
          </a:prstGeom>
          <a:solidFill>
            <a:srgbClr val="FF0000">
              <a:alpha val="90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1"/>
                </a:solidFill>
              </a:rPr>
              <a:t>AGENDA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0" y="1571612"/>
            <a:ext cx="3048000" cy="7143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34950" indent="-23495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2.</a:t>
            </a:r>
            <a:r>
              <a:rPr lang="id-ID" sz="1400" dirty="0" smtClean="0">
                <a:solidFill>
                  <a:schemeClr val="bg1"/>
                </a:solidFill>
              </a:rPr>
              <a:t>	</a:t>
            </a:r>
            <a:r>
              <a:rPr lang="id-ID" sz="1400" dirty="0" smtClean="0">
                <a:ea typeface="Tahoma" pitchFamily="34" charset="0"/>
                <a:cs typeface="Tahoma" pitchFamily="34" charset="0"/>
              </a:rPr>
              <a:t>Pengumpulan Data dan Verifikasi Orang Asinfg dan Lembaga Asing di Provinsi Kepulauan Babel</a:t>
            </a:r>
            <a:endParaRPr lang="en-US" sz="1400" dirty="0">
              <a:ea typeface="Tahoma" pitchFamily="34" charset="0"/>
              <a:cs typeface="Tahoma" pitchFamily="34" charset="0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-14288" y="857232"/>
            <a:ext cx="3048001" cy="6429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28600" indent="-228600" algn="just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1.</a:t>
            </a:r>
            <a:r>
              <a:rPr lang="id-ID" sz="1400" dirty="0" smtClean="0">
                <a:solidFill>
                  <a:schemeClr val="bg1"/>
                </a:solidFill>
              </a:rPr>
              <a:t>	</a:t>
            </a:r>
            <a:r>
              <a:rPr lang="id-ID" sz="1400" dirty="0" smtClean="0">
                <a:ea typeface="Tahoma" pitchFamily="34" charset="0"/>
                <a:cs typeface="Tahoma" pitchFamily="34" charset="0"/>
              </a:rPr>
              <a:t>Pemantauan Pelaporan dan Evaluasi  Perkembangam Situasi Daerah</a:t>
            </a:r>
            <a:r>
              <a:rPr lang="en-US" sz="1400" dirty="0" smtClean="0">
                <a:ea typeface="Tahoma" pitchFamily="34" charset="0"/>
                <a:cs typeface="Tahoma" pitchFamily="34" charset="0"/>
              </a:rPr>
              <a:t> </a:t>
            </a:r>
            <a:endParaRPr lang="en-US" sz="1400" dirty="0">
              <a:ea typeface="Tahoma" pitchFamily="34" charset="0"/>
              <a:cs typeface="Tahoma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0" y="2357430"/>
            <a:ext cx="3048000" cy="57150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34950" indent="-234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bg1"/>
                </a:solidFill>
              </a:rPr>
              <a:t>3</a:t>
            </a:r>
            <a:r>
              <a:rPr lang="en-US" sz="1400" dirty="0" smtClean="0">
                <a:solidFill>
                  <a:schemeClr val="bg1"/>
                </a:solidFill>
              </a:rPr>
              <a:t>.</a:t>
            </a:r>
            <a:r>
              <a:rPr lang="id-ID" sz="1400" dirty="0" smtClean="0">
                <a:solidFill>
                  <a:schemeClr val="bg1"/>
                </a:solidFill>
              </a:rPr>
              <a:t>	Penguatan  Fungsi Intelijen Aparatur Kesbangpol 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0" y="5429264"/>
            <a:ext cx="3071802" cy="571504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34950" indent="-234950" algn="just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400" dirty="0" smtClean="0">
                <a:solidFill>
                  <a:schemeClr val="bg1"/>
                </a:solidFill>
              </a:rPr>
              <a:t>7</a:t>
            </a:r>
            <a:r>
              <a:rPr lang="en-US" sz="1400" dirty="0" smtClean="0">
                <a:solidFill>
                  <a:schemeClr val="bg1"/>
                </a:solidFill>
              </a:rPr>
              <a:t>.</a:t>
            </a:r>
            <a:r>
              <a:rPr lang="id-ID" sz="1400" dirty="0" smtClean="0">
                <a:solidFill>
                  <a:schemeClr val="bg1"/>
                </a:solidFill>
              </a:rPr>
              <a:t>	Pemetaan Daerah Rawan  Konflik 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8" name="Right Arrow 7"/>
          <p:cNvSpPr/>
          <p:nvPr/>
        </p:nvSpPr>
        <p:spPr>
          <a:xfrm>
            <a:off x="4572000" y="3505200"/>
            <a:ext cx="381000" cy="709613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0" y="3000372"/>
            <a:ext cx="3048000" cy="92869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bg1"/>
                </a:solidFill>
              </a:rPr>
              <a:t>4. </a:t>
            </a:r>
            <a:r>
              <a:rPr lang="id-ID" sz="1400" dirty="0" smtClean="0">
                <a:solidFill>
                  <a:schemeClr val="bg1"/>
                </a:solidFill>
              </a:rPr>
              <a:t>	</a:t>
            </a:r>
            <a:r>
              <a:rPr lang="en-US" sz="1400" dirty="0" err="1" smtClean="0">
                <a:solidFill>
                  <a:schemeClr val="bg1"/>
                </a:solidFill>
              </a:rPr>
              <a:t>Penguatan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>
                <a:solidFill>
                  <a:schemeClr val="bg1"/>
                </a:solidFill>
              </a:rPr>
              <a:t>forum-forum </a:t>
            </a:r>
            <a:r>
              <a:rPr lang="en-US" sz="1400" dirty="0" err="1">
                <a:solidFill>
                  <a:schemeClr val="bg1"/>
                </a:solidFill>
              </a:rPr>
              <a:t>bidang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kesatuan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bangsa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dan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politik</a:t>
            </a:r>
            <a:r>
              <a:rPr lang="en-US" sz="1400" dirty="0">
                <a:solidFill>
                  <a:schemeClr val="bg1"/>
                </a:solidFill>
              </a:rPr>
              <a:t>  </a:t>
            </a:r>
            <a:r>
              <a:rPr lang="en-US" sz="1400" dirty="0" err="1">
                <a:solidFill>
                  <a:schemeClr val="bg1"/>
                </a:solidFill>
              </a:rPr>
              <a:t>yaitu</a:t>
            </a:r>
            <a:r>
              <a:rPr lang="en-US" sz="1400" dirty="0">
                <a:solidFill>
                  <a:schemeClr val="bg1"/>
                </a:solidFill>
              </a:rPr>
              <a:t> PPWK, FPK, FKUB, FKDM, </a:t>
            </a:r>
            <a:r>
              <a:rPr lang="en-US" sz="1400" dirty="0" err="1">
                <a:solidFill>
                  <a:schemeClr val="bg1"/>
                </a:solidFill>
              </a:rPr>
              <a:t>dan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Kominda</a:t>
            </a:r>
            <a:r>
              <a:rPr lang="en-US" sz="1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000628" y="857232"/>
            <a:ext cx="4143372" cy="6429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69875" indent="-269875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1</a:t>
            </a:r>
            <a:r>
              <a:rPr lang="id-ID" sz="1400" dirty="0" smtClean="0">
                <a:solidFill>
                  <a:schemeClr val="bg1"/>
                </a:solidFill>
              </a:rPr>
              <a:t>8</a:t>
            </a:r>
            <a:r>
              <a:rPr lang="en-US" sz="1400" dirty="0" smtClean="0">
                <a:solidFill>
                  <a:schemeClr val="bg1"/>
                </a:solidFill>
              </a:rPr>
              <a:t>. </a:t>
            </a:r>
            <a:r>
              <a:rPr lang="id-ID" sz="1400" dirty="0" smtClean="0">
                <a:solidFill>
                  <a:schemeClr val="bg1"/>
                </a:solidFill>
              </a:rPr>
              <a:t>Monitoring dan Pemantauan Perkembangan  Situasi Politik di Daerah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000628" y="1571612"/>
            <a:ext cx="4143372" cy="6429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69875" indent="-269875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1</a:t>
            </a:r>
            <a:r>
              <a:rPr lang="id-ID" sz="1400" dirty="0" smtClean="0">
                <a:solidFill>
                  <a:schemeClr val="bg1"/>
                </a:solidFill>
              </a:rPr>
              <a:t>7</a:t>
            </a:r>
            <a:r>
              <a:rPr lang="en-US" sz="1400" dirty="0" smtClean="0">
                <a:solidFill>
                  <a:schemeClr val="bg1"/>
                </a:solidFill>
              </a:rPr>
              <a:t>. </a:t>
            </a:r>
            <a:r>
              <a:rPr lang="id-ID" sz="1400" dirty="0" smtClean="0">
                <a:solidFill>
                  <a:schemeClr val="bg1"/>
                </a:solidFill>
              </a:rPr>
              <a:t>Forum Koordinasi  Peran Pemda  dalam   Mendorong Stabilitasi dan Ketersediaan Sembako di Daerah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000628" y="2285992"/>
            <a:ext cx="4143372" cy="4286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34950" indent="-234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1</a:t>
            </a:r>
            <a:r>
              <a:rPr lang="id-ID" sz="1400" dirty="0" smtClean="0">
                <a:solidFill>
                  <a:schemeClr val="bg1"/>
                </a:solidFill>
              </a:rPr>
              <a:t>6</a:t>
            </a:r>
            <a:r>
              <a:rPr lang="en-US" sz="1400" dirty="0" smtClean="0">
                <a:solidFill>
                  <a:schemeClr val="bg1"/>
                </a:solidFill>
              </a:rPr>
              <a:t>. </a:t>
            </a:r>
            <a:r>
              <a:rPr lang="id-ID" sz="1400" dirty="0" smtClean="0">
                <a:solidFill>
                  <a:schemeClr val="bg1"/>
                </a:solidFill>
              </a:rPr>
              <a:t>Workshop  Pendidikan Etika dan Budaya Politik bagi Pelajar SLTA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991725" y="5143512"/>
            <a:ext cx="4152275" cy="4286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69875" indent="-2698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400" dirty="0" smtClean="0">
                <a:solidFill>
                  <a:schemeClr val="bg1"/>
                </a:solidFill>
              </a:rPr>
              <a:t>11</a:t>
            </a:r>
            <a:r>
              <a:rPr lang="en-US" sz="1400" dirty="0" smtClean="0">
                <a:solidFill>
                  <a:schemeClr val="bg1"/>
                </a:solidFill>
              </a:rPr>
              <a:t>. </a:t>
            </a:r>
            <a:r>
              <a:rPr lang="id-ID" sz="1400" dirty="0" smtClean="0">
                <a:solidFill>
                  <a:schemeClr val="bg1"/>
                </a:solidFill>
              </a:rPr>
              <a:t>Pemberian  Penghargaan  Pembauran   Kebangsaan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0" y="6072206"/>
            <a:ext cx="4286248" cy="57150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34950" indent="-234950" algn="just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400" dirty="0" smtClean="0">
                <a:solidFill>
                  <a:schemeClr val="bg1"/>
                </a:solidFill>
              </a:rPr>
              <a:t>8</a:t>
            </a:r>
            <a:r>
              <a:rPr lang="en-US" sz="1400" dirty="0" smtClean="0">
                <a:solidFill>
                  <a:schemeClr val="bg1"/>
                </a:solidFill>
              </a:rPr>
              <a:t>.</a:t>
            </a:r>
            <a:r>
              <a:rPr lang="id-ID" sz="1400" dirty="0" smtClean="0">
                <a:solidFill>
                  <a:schemeClr val="bg1"/>
                </a:solidFill>
              </a:rPr>
              <a:t>	Sosialisasi  Kewaspadaan Dini  Bagi Aparatur Pemerintah dalam Menghadapi Potensi Ancaman 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5" name="Right Arrow 24"/>
          <p:cNvSpPr/>
          <p:nvPr/>
        </p:nvSpPr>
        <p:spPr>
          <a:xfrm flipH="1">
            <a:off x="3048000" y="3505200"/>
            <a:ext cx="333375" cy="709613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0" y="4000504"/>
            <a:ext cx="3048000" cy="6429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bg1"/>
                </a:solidFill>
              </a:rPr>
              <a:t>5</a:t>
            </a:r>
            <a:r>
              <a:rPr lang="en-US" sz="1400" dirty="0" smtClean="0">
                <a:solidFill>
                  <a:schemeClr val="bg1"/>
                </a:solidFill>
              </a:rPr>
              <a:t>.</a:t>
            </a:r>
            <a:r>
              <a:rPr lang="id-ID" sz="1400" dirty="0" smtClean="0">
                <a:solidFill>
                  <a:schemeClr val="bg1"/>
                </a:solidFill>
              </a:rPr>
              <a:t>	</a:t>
            </a:r>
            <a:r>
              <a:rPr lang="id-ID" sz="1400" dirty="0" smtClean="0">
                <a:ea typeface="Tahoma" pitchFamily="34" charset="0"/>
                <a:cs typeface="Tahoma" pitchFamily="34" charset="0"/>
              </a:rPr>
              <a:t>Penguatan Fungsi Tim Terpadu </a:t>
            </a:r>
            <a:r>
              <a:rPr lang="en-US" sz="1400" dirty="0" smtClean="0">
                <a:ea typeface="Tahoma" pitchFamily="34" charset="0"/>
                <a:cs typeface="Tahoma" pitchFamily="34" charset="0"/>
              </a:rPr>
              <a:t> </a:t>
            </a:r>
            <a:r>
              <a:rPr lang="en-US" sz="1400" dirty="0" err="1" smtClean="0">
                <a:ea typeface="Tahoma" pitchFamily="34" charset="0"/>
                <a:cs typeface="Tahoma" pitchFamily="34" charset="0"/>
              </a:rPr>
              <a:t>Penanganan</a:t>
            </a:r>
            <a:r>
              <a:rPr lang="en-US" sz="1400" dirty="0" smtClean="0">
                <a:ea typeface="Tahoma" pitchFamily="34" charset="0"/>
                <a:cs typeface="Tahoma" pitchFamily="34" charset="0"/>
              </a:rPr>
              <a:t> </a:t>
            </a:r>
            <a:r>
              <a:rPr lang="en-US" sz="1400" dirty="0" err="1" smtClean="0">
                <a:ea typeface="Tahoma" pitchFamily="34" charset="0"/>
                <a:cs typeface="Tahoma" pitchFamily="34" charset="0"/>
              </a:rPr>
              <a:t>Konflik</a:t>
            </a:r>
            <a:r>
              <a:rPr lang="en-US" sz="1400" dirty="0" smtClean="0">
                <a:ea typeface="Tahoma" pitchFamily="34" charset="0"/>
                <a:cs typeface="Tahoma" pitchFamily="34" charset="0"/>
              </a:rPr>
              <a:t> </a:t>
            </a:r>
            <a:r>
              <a:rPr lang="en-US" sz="1400" dirty="0" err="1" smtClean="0">
                <a:ea typeface="Tahoma" pitchFamily="34" charset="0"/>
                <a:cs typeface="Tahoma" pitchFamily="34" charset="0"/>
              </a:rPr>
              <a:t>Sosial</a:t>
            </a:r>
            <a:r>
              <a:rPr lang="en-US" sz="1400" dirty="0" smtClean="0">
                <a:ea typeface="Tahoma" pitchFamily="34" charset="0"/>
                <a:cs typeface="Tahoma" pitchFamily="34" charset="0"/>
              </a:rPr>
              <a:t> 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991724" y="5643578"/>
            <a:ext cx="4152276" cy="5000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69875" indent="-2698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400" dirty="0" smtClean="0">
                <a:solidFill>
                  <a:schemeClr val="bg1"/>
                </a:solidFill>
              </a:rPr>
              <a:t>10</a:t>
            </a:r>
            <a:r>
              <a:rPr lang="en-US" sz="1400" dirty="0" smtClean="0">
                <a:solidFill>
                  <a:schemeClr val="bg1"/>
                </a:solidFill>
              </a:rPr>
              <a:t>. </a:t>
            </a:r>
            <a:r>
              <a:rPr lang="id-ID" sz="1400" dirty="0" smtClean="0">
                <a:solidFill>
                  <a:schemeClr val="bg1"/>
                </a:solidFill>
              </a:rPr>
              <a:t>	Workshop Peningkatan Pemahaman dan       Pengamalan Nilai - Pancasila</a:t>
            </a:r>
            <a:r>
              <a:rPr lang="en-US" sz="1400" dirty="0" smtClean="0">
                <a:solidFill>
                  <a:schemeClr val="bg1"/>
                </a:solidFill>
              </a:rPr>
              <a:t>.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31750">
            <a:solidFill>
              <a:srgbClr val="FFC0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0" y="4714884"/>
            <a:ext cx="3048000" cy="6429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400" dirty="0" smtClean="0">
                <a:solidFill>
                  <a:schemeClr val="bg1"/>
                </a:solidFill>
              </a:rPr>
              <a:t>6</a:t>
            </a:r>
            <a:r>
              <a:rPr lang="en-US" sz="1400" dirty="0" smtClean="0">
                <a:solidFill>
                  <a:schemeClr val="bg1"/>
                </a:solidFill>
              </a:rPr>
              <a:t>. </a:t>
            </a:r>
            <a:r>
              <a:rPr lang="id-ID" sz="1400" dirty="0" smtClean="0">
                <a:solidFill>
                  <a:schemeClr val="bg1"/>
                </a:solidFill>
              </a:rPr>
              <a:t>	Simulasi Penanganan  Konflik dan Sosialisasi Radikal Terorisme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000628" y="6215082"/>
            <a:ext cx="4143372" cy="4555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34950" indent="-234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400" dirty="0" smtClean="0">
                <a:solidFill>
                  <a:schemeClr val="bg1"/>
                </a:solidFill>
              </a:rPr>
              <a:t>9</a:t>
            </a:r>
            <a:r>
              <a:rPr lang="en-US" sz="1400" dirty="0" smtClean="0">
                <a:solidFill>
                  <a:schemeClr val="bg1"/>
                </a:solidFill>
              </a:rPr>
              <a:t>. S</a:t>
            </a:r>
            <a:r>
              <a:rPr lang="id-ID" sz="1400" dirty="0" smtClean="0">
                <a:solidFill>
                  <a:schemeClr val="bg1"/>
                </a:solidFill>
              </a:rPr>
              <a:t>osialisasi Peningkatan Semangat Bela Negara 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000628" y="2786058"/>
            <a:ext cx="4143372" cy="5000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34950" indent="-234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400" dirty="0" smtClean="0">
                <a:solidFill>
                  <a:schemeClr val="bg1"/>
                </a:solidFill>
              </a:rPr>
              <a:t>15</a:t>
            </a:r>
            <a:r>
              <a:rPr lang="en-US" sz="1400" dirty="0" smtClean="0">
                <a:solidFill>
                  <a:schemeClr val="bg1"/>
                </a:solidFill>
              </a:rPr>
              <a:t>.  Pen</a:t>
            </a:r>
            <a:r>
              <a:rPr lang="id-ID" sz="1400" dirty="0" smtClean="0">
                <a:solidFill>
                  <a:schemeClr val="bg1"/>
                </a:solidFill>
              </a:rPr>
              <a:t>ingkatan Fungsi Kelompok 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Pokja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id-ID" sz="1400" dirty="0" smtClean="0">
                <a:solidFill>
                  <a:schemeClr val="bg1"/>
                </a:solidFill>
              </a:rPr>
              <a:t> Pengembangan Indeks </a:t>
            </a:r>
            <a:r>
              <a:rPr lang="en-US" sz="1400" dirty="0" err="1" smtClean="0">
                <a:solidFill>
                  <a:schemeClr val="bg1"/>
                </a:solidFill>
              </a:rPr>
              <a:t>Demokrasi</a:t>
            </a:r>
            <a:r>
              <a:rPr lang="id-ID" sz="1400" dirty="0" smtClean="0">
                <a:solidFill>
                  <a:schemeClr val="bg1"/>
                </a:solidFill>
              </a:rPr>
              <a:t> Indonesia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000628" y="3929066"/>
            <a:ext cx="4143372" cy="57150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34950" indent="-234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400" dirty="0" smtClean="0">
                <a:solidFill>
                  <a:schemeClr val="bg1"/>
                </a:solidFill>
              </a:rPr>
              <a:t>13</a:t>
            </a:r>
            <a:r>
              <a:rPr lang="en-US" sz="1400" dirty="0" smtClean="0">
                <a:solidFill>
                  <a:schemeClr val="bg1"/>
                </a:solidFill>
              </a:rPr>
              <a:t>. </a:t>
            </a:r>
            <a:r>
              <a:rPr lang="id-ID" sz="1400" dirty="0" smtClean="0">
                <a:solidFill>
                  <a:schemeClr val="bg1"/>
                </a:solidFill>
              </a:rPr>
              <a:t>Penyuluhan </a:t>
            </a:r>
            <a:r>
              <a:rPr lang="en-US" sz="1400" dirty="0" err="1" smtClean="0">
                <a:solidFill>
                  <a:schemeClr val="bg1"/>
                </a:solidFill>
              </a:rPr>
              <a:t>pencegahan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i="1" dirty="0" err="1" smtClean="0">
                <a:solidFill>
                  <a:schemeClr val="bg1"/>
                </a:solidFill>
              </a:rPr>
              <a:t>p</a:t>
            </a:r>
            <a:r>
              <a:rPr lang="en-US" sz="1400" dirty="0" err="1" smtClean="0">
                <a:solidFill>
                  <a:schemeClr val="bg1"/>
                </a:solidFill>
              </a:rPr>
              <a:t>enyalahgunaan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</a:rPr>
              <a:t>narkotika</a:t>
            </a:r>
            <a:r>
              <a:rPr lang="en-US" sz="1400" dirty="0" smtClean="0">
                <a:solidFill>
                  <a:schemeClr val="bg1"/>
                </a:solidFill>
              </a:rPr>
              <a:t>.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5006714" y="4572008"/>
            <a:ext cx="4137285" cy="5000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34950" indent="-234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400" dirty="0" smtClean="0">
                <a:solidFill>
                  <a:schemeClr val="bg1"/>
                </a:solidFill>
              </a:rPr>
              <a:t>12</a:t>
            </a:r>
            <a:r>
              <a:rPr lang="en-US" sz="1400" dirty="0" smtClean="0">
                <a:solidFill>
                  <a:schemeClr val="bg1"/>
                </a:solidFill>
              </a:rPr>
              <a:t>. </a:t>
            </a:r>
            <a:r>
              <a:rPr lang="id-ID" sz="1400" dirty="0" smtClean="0">
                <a:solidFill>
                  <a:schemeClr val="bg1"/>
                </a:solidFill>
              </a:rPr>
              <a:t>Pelatihan Kader Pendidikan Wawasan Kebangsaan</a:t>
            </a:r>
            <a:r>
              <a:rPr lang="en-US" sz="1400" dirty="0" smtClean="0">
                <a:solidFill>
                  <a:schemeClr val="bg1"/>
                </a:solidFill>
              </a:rPr>
              <a:t>.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5000629" y="3357562"/>
            <a:ext cx="4143371" cy="5000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34950" indent="-234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400" dirty="0" smtClean="0">
                <a:solidFill>
                  <a:schemeClr val="bg1"/>
                </a:solidFill>
              </a:rPr>
              <a:t>14</a:t>
            </a:r>
            <a:r>
              <a:rPr lang="en-US" sz="1400" dirty="0" smtClean="0">
                <a:solidFill>
                  <a:schemeClr val="bg1"/>
                </a:solidFill>
              </a:rPr>
              <a:t>. </a:t>
            </a:r>
            <a:r>
              <a:rPr lang="id-ID" sz="1400" dirty="0" smtClean="0">
                <a:solidFill>
                  <a:schemeClr val="bg1"/>
                </a:solidFill>
              </a:rPr>
              <a:t>Verifikasi  Penyaluran Bantuan Keuangan Parpol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 bwMode="auto">
          <a:xfrm>
            <a:off x="737768" y="285728"/>
            <a:ext cx="8077200" cy="904009"/>
          </a:xfrm>
          <a:prstGeom prst="roundRect">
            <a:avLst/>
          </a:prstGeom>
          <a:gradFill>
            <a:gsLst>
              <a:gs pos="0">
                <a:schemeClr val="accent6">
                  <a:shade val="15000"/>
                  <a:satMod val="180000"/>
                  <a:alpha val="50000"/>
                </a:schemeClr>
              </a:gs>
              <a:gs pos="0">
                <a:schemeClr val="accent6">
                  <a:shade val="45000"/>
                  <a:satMod val="170000"/>
                </a:schemeClr>
              </a:gs>
              <a:gs pos="70000">
                <a:schemeClr val="accent6">
                  <a:tint val="99000"/>
                  <a:shade val="65000"/>
                  <a:satMod val="155000"/>
                </a:schemeClr>
              </a:gs>
              <a:gs pos="100000">
                <a:schemeClr val="accent6">
                  <a:tint val="95500"/>
                  <a:shade val="100000"/>
                  <a:satMod val="155000"/>
                </a:schemeClr>
              </a:gs>
            </a:gsLst>
          </a:gradFill>
          <a:ln>
            <a:solidFill>
              <a:schemeClr val="accent1">
                <a:lumMod val="90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KESBANGPOL ADALAH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SKPD YANG MEMBANTU KEPALA DAERAH </a:t>
            </a:r>
            <a:endParaRPr lang="en-US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DALAM MELAKSANAKAN TUGAS DAN KEWAJIBANNYA </a:t>
            </a:r>
            <a:endParaRPr lang="en-US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280988" y="304800"/>
            <a:ext cx="990600" cy="914400"/>
          </a:xfrm>
          <a:prstGeom prst="ellipse">
            <a:avLst/>
          </a:prstGeom>
          <a:blipFill rotWithShape="0">
            <a:blip r:embed="rId3" cstate="print"/>
            <a:stretch>
              <a:fillRect/>
            </a:stretch>
          </a:blipFill>
          <a:ln>
            <a:solidFill>
              <a:schemeClr val="accent2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38100">
            <a:solidFill>
              <a:srgbClr val="FFC0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AutoShape 6"/>
          <p:cNvSpPr>
            <a:spLocks noChangeArrowheads="1"/>
          </p:cNvSpPr>
          <p:nvPr/>
        </p:nvSpPr>
        <p:spPr bwMode="auto">
          <a:xfrm>
            <a:off x="293688" y="1643050"/>
            <a:ext cx="8534400" cy="4143404"/>
          </a:xfrm>
          <a:prstGeom prst="roundRect">
            <a:avLst>
              <a:gd name="adj" fmla="val 16667"/>
            </a:avLst>
          </a:prstGeom>
          <a:solidFill>
            <a:schemeClr val="bg1">
              <a:alpha val="86000"/>
            </a:schemeClr>
          </a:solidFill>
          <a:ln w="25560">
            <a:solidFill>
              <a:schemeClr val="accent6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 marL="342900" lvl="0" indent="-342900" algn="just">
              <a:spcBef>
                <a:spcPts val="600"/>
              </a:spcBef>
              <a:spcAft>
                <a:spcPts val="1800"/>
              </a:spcAft>
              <a:buFont typeface="+mj-lt"/>
              <a:buAutoNum type="arabicPeriod"/>
            </a:pPr>
            <a:r>
              <a:rPr lang="id-ID" sz="2400" dirty="0" smtClean="0"/>
              <a:t>Memelihara ketentraman dan ketertiban masyarakat sebagaimana diatur dalam Pasal 65 ayat (1) huruf b Undang-Undang Nomor 23 Tahun 2014.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id-ID" sz="2400" dirty="0" smtClean="0"/>
              <a:t>memegang teguh dan mengamalkan Pancasila, melaksanakan Undang-Undang Dasar Negara Republik Indonesia Tahun 1945 serta mempertahankan dan memelihara keutuhan Negara Kesatuan Republik Indonesia sebagaimana diatur Pasal 67 huruf a Undang-Undang Nomor 23 Tahun 2014.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Times New Roman" pitchFamily="16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1400" b="1" dirty="0">
              <a:latin typeface="Arial" charset="0"/>
              <a:cs typeface="Arial" charset="0"/>
            </a:endParaRPr>
          </a:p>
        </p:txBody>
      </p:sp>
      <p:sp>
        <p:nvSpPr>
          <p:cNvPr id="18" name="Slide Number Placeholder 6"/>
          <p:cNvSpPr txBox="1">
            <a:spLocks noChangeArrowheads="1"/>
          </p:cNvSpPr>
          <p:nvPr/>
        </p:nvSpPr>
        <p:spPr>
          <a:xfrm>
            <a:off x="8610600" y="6400800"/>
            <a:ext cx="442912" cy="373063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67EBB8F8-A496-4902-8C68-179A2742B1F6}" type="slidenum">
              <a:rPr lang="en-US" sz="160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7</a:t>
            </a:fld>
            <a:endParaRPr lang="en-US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8" name="Picture 7" descr="D:\GAMBAR\bahan grafis\logo provinsi\babe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500042"/>
            <a:ext cx="47624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/>
          <p:cNvSpPr/>
          <p:nvPr/>
        </p:nvSpPr>
        <p:spPr>
          <a:xfrm>
            <a:off x="0" y="6149975"/>
            <a:ext cx="9144000" cy="70802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2000" b="1" spc="50" dirty="0">
              <a:ln w="11430"/>
              <a:solidFill>
                <a:srgbClr val="000099"/>
              </a:solidFill>
              <a:latin typeface="Calibri" pitchFamily="34" charset="0"/>
              <a:cs typeface="Calibri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2000" b="1" spc="50" dirty="0">
              <a:ln w="11430"/>
              <a:solidFill>
                <a:srgbClr val="000099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4" name="Picture 14" descr="bendera-indonesia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093297"/>
            <a:ext cx="9144000" cy="6333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Rounded Rectangle 9"/>
          <p:cNvSpPr/>
          <p:nvPr/>
        </p:nvSpPr>
        <p:spPr>
          <a:xfrm>
            <a:off x="365233" y="1143000"/>
            <a:ext cx="8458200" cy="533400"/>
          </a:xfrm>
          <a:prstGeom prst="roundRect">
            <a:avLst/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MENGANTISIPASI ATHG DAN TEGAKNYA KEDAULATAN N</a:t>
            </a:r>
            <a:r>
              <a:rPr lang="id-ID" sz="20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KRI</a:t>
            </a:r>
            <a:endParaRPr lang="en-US" sz="2000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28600" y="1828800"/>
            <a:ext cx="2667000" cy="366712"/>
          </a:xfrm>
          <a:prstGeom prst="roundRect">
            <a:avLst/>
          </a:prstGeom>
          <a:solidFill>
            <a:srgbClr val="FF0000"/>
          </a:solidFill>
          <a:ln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PERINGATAN DINI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079532" y="1828800"/>
            <a:ext cx="2819400" cy="381000"/>
          </a:xfrm>
          <a:prstGeom prst="roundRect">
            <a:avLst/>
          </a:prstGeom>
          <a:solidFill>
            <a:srgbClr val="00FFFF"/>
          </a:solidFill>
          <a:ln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DETEKSI DINI</a:t>
            </a:r>
          </a:p>
        </p:txBody>
      </p:sp>
      <p:cxnSp>
        <p:nvCxnSpPr>
          <p:cNvPr id="14" name="Straight Arrow Connector 13"/>
          <p:cNvCxnSpPr>
            <a:stCxn id="10" idx="2"/>
            <a:endCxn id="11" idx="0"/>
          </p:cNvCxnSpPr>
          <p:nvPr/>
        </p:nvCxnSpPr>
        <p:spPr>
          <a:xfrm flipH="1">
            <a:off x="1562100" y="1676400"/>
            <a:ext cx="3032235" cy="152400"/>
          </a:xfrm>
          <a:prstGeom prst="straightConnector1">
            <a:avLst/>
          </a:prstGeom>
          <a:ln>
            <a:noFill/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10" idx="2"/>
            <a:endCxn id="12" idx="0"/>
          </p:cNvCxnSpPr>
          <p:nvPr/>
        </p:nvCxnSpPr>
        <p:spPr>
          <a:xfrm flipH="1">
            <a:off x="4489233" y="1676400"/>
            <a:ext cx="105103" cy="152400"/>
          </a:xfrm>
          <a:prstGeom prst="straightConnector1">
            <a:avLst/>
          </a:prstGeom>
          <a:ln>
            <a:noFill/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Round Diagonal Corner Rectangle 22"/>
          <p:cNvSpPr/>
          <p:nvPr/>
        </p:nvSpPr>
        <p:spPr>
          <a:xfrm>
            <a:off x="152400" y="4038600"/>
            <a:ext cx="1419204" cy="762000"/>
          </a:xfrm>
          <a:prstGeom prst="round2DiagRect">
            <a:avLst/>
          </a:prstGeom>
          <a:solidFill>
            <a:srgbClr val="000066"/>
          </a:solidFill>
          <a:ln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FKDM (PERMENDAGRI NO 12/2006) </a:t>
            </a:r>
          </a:p>
        </p:txBody>
      </p:sp>
      <p:sp>
        <p:nvSpPr>
          <p:cNvPr id="24" name="Round Diagonal Corner Rectangle 23"/>
          <p:cNvSpPr/>
          <p:nvPr/>
        </p:nvSpPr>
        <p:spPr>
          <a:xfrm>
            <a:off x="1928794" y="4038600"/>
            <a:ext cx="1408921" cy="762000"/>
          </a:xfrm>
          <a:prstGeom prst="round2DiagRect">
            <a:avLst/>
          </a:prstGeom>
          <a:solidFill>
            <a:srgbClr val="7030A0"/>
          </a:solidFill>
          <a:ln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KOMINDA KAB/KOTA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(PERMENDAGRI NO 16/2011)</a:t>
            </a:r>
          </a:p>
        </p:txBody>
      </p:sp>
      <p:sp>
        <p:nvSpPr>
          <p:cNvPr id="22" name="Round Diagonal Corner Rectangle 21"/>
          <p:cNvSpPr/>
          <p:nvPr/>
        </p:nvSpPr>
        <p:spPr>
          <a:xfrm>
            <a:off x="3724268" y="4038600"/>
            <a:ext cx="1419236" cy="736600"/>
          </a:xfrm>
          <a:prstGeom prst="round2DiagRect">
            <a:avLst/>
          </a:prstGeom>
          <a:solidFill>
            <a:srgbClr val="009900"/>
          </a:solidFill>
          <a:ln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FKUB (PERBERMENAG DAN MENDAGRI</a:t>
            </a:r>
            <a:r>
              <a:rPr lang="id-ID" sz="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NO 8 DAN 9 THN 2006)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096000" y="1828800"/>
            <a:ext cx="2819400" cy="381000"/>
          </a:xfrm>
          <a:prstGeom prst="roundRect">
            <a:avLst/>
          </a:prstGeom>
          <a:solidFill>
            <a:srgbClr val="0000FF"/>
          </a:solidFill>
          <a:ln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CEGAH DINI</a:t>
            </a:r>
          </a:p>
        </p:txBody>
      </p:sp>
      <p:cxnSp>
        <p:nvCxnSpPr>
          <p:cNvPr id="29" name="Straight Arrow Connector 28"/>
          <p:cNvCxnSpPr>
            <a:stCxn id="10" idx="2"/>
            <a:endCxn id="28" idx="0"/>
          </p:cNvCxnSpPr>
          <p:nvPr/>
        </p:nvCxnSpPr>
        <p:spPr>
          <a:xfrm>
            <a:off x="4594334" y="1676400"/>
            <a:ext cx="2911367" cy="152400"/>
          </a:xfrm>
          <a:prstGeom prst="straightConnector1">
            <a:avLst/>
          </a:prstGeom>
          <a:ln>
            <a:noFill/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Round Diagonal Corner Rectangle 50"/>
          <p:cNvSpPr/>
          <p:nvPr/>
        </p:nvSpPr>
        <p:spPr>
          <a:xfrm>
            <a:off x="5519742" y="4038600"/>
            <a:ext cx="1490690" cy="774700"/>
          </a:xfrm>
          <a:prstGeom prst="round2DiagRect">
            <a:avLst/>
          </a:prstGeom>
          <a:solidFill>
            <a:srgbClr val="C00000"/>
          </a:solidFill>
          <a:ln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FPK (PERMENDAGRI NO 34/2006)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1961032" y="4873735"/>
            <a:ext cx="1376683" cy="474662"/>
          </a:xfrm>
          <a:prstGeom prst="roundRect">
            <a:avLst/>
          </a:prstGeom>
          <a:solidFill>
            <a:srgbClr val="7030A0"/>
          </a:solidFill>
          <a:ln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>
                <a:latin typeface="Tahoma" pitchFamily="34" charset="0"/>
                <a:ea typeface="Tahoma" pitchFamily="34" charset="0"/>
                <a:cs typeface="Tahoma" pitchFamily="34" charset="0"/>
              </a:rPr>
              <a:t>KETUA</a:t>
            </a:r>
            <a:endParaRPr lang="id-ID" sz="9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41" name="Straight Arrow Connector 40"/>
          <p:cNvCxnSpPr>
            <a:stCxn id="24" idx="1"/>
            <a:endCxn id="39" idx="0"/>
          </p:cNvCxnSpPr>
          <p:nvPr/>
        </p:nvCxnSpPr>
        <p:spPr>
          <a:xfrm rot="16200000" flipH="1">
            <a:off x="2604747" y="4829107"/>
            <a:ext cx="73135" cy="16119"/>
          </a:xfrm>
          <a:prstGeom prst="straightConnector1">
            <a:avLst/>
          </a:prstGeom>
          <a:ln>
            <a:noFill/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789" name="Right Arrow 32788"/>
          <p:cNvSpPr/>
          <p:nvPr/>
        </p:nvSpPr>
        <p:spPr>
          <a:xfrm>
            <a:off x="1547794" y="4176720"/>
            <a:ext cx="381000" cy="323850"/>
          </a:xfrm>
          <a:prstGeom prst="rightArrow">
            <a:avLst/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1050"/>
          </a:p>
        </p:txBody>
      </p:sp>
      <p:sp>
        <p:nvSpPr>
          <p:cNvPr id="86" name="Right Arrow 85"/>
          <p:cNvSpPr/>
          <p:nvPr/>
        </p:nvSpPr>
        <p:spPr>
          <a:xfrm>
            <a:off x="3357554" y="4248158"/>
            <a:ext cx="381000" cy="323850"/>
          </a:xfrm>
          <a:prstGeom prst="rightArrow">
            <a:avLst/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1050"/>
          </a:p>
        </p:txBody>
      </p:sp>
      <p:sp>
        <p:nvSpPr>
          <p:cNvPr id="87" name="Right Arrow 86"/>
          <p:cNvSpPr/>
          <p:nvPr/>
        </p:nvSpPr>
        <p:spPr>
          <a:xfrm>
            <a:off x="5214942" y="4319596"/>
            <a:ext cx="381000" cy="323850"/>
          </a:xfrm>
          <a:prstGeom prst="rightArrow">
            <a:avLst/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1050"/>
          </a:p>
        </p:txBody>
      </p:sp>
      <p:sp>
        <p:nvSpPr>
          <p:cNvPr id="27" name="Rounded Rectangle 26"/>
          <p:cNvSpPr/>
          <p:nvPr/>
        </p:nvSpPr>
        <p:spPr>
          <a:xfrm>
            <a:off x="160082" y="4873735"/>
            <a:ext cx="1411522" cy="474662"/>
          </a:xfrm>
          <a:prstGeom prst="roundRect">
            <a:avLst/>
          </a:prstGeom>
          <a:solidFill>
            <a:srgbClr val="000066"/>
          </a:solidFill>
          <a:ln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>
                <a:latin typeface="Tahoma" pitchFamily="34" charset="0"/>
                <a:ea typeface="Tahoma" pitchFamily="34" charset="0"/>
                <a:cs typeface="Tahoma" pitchFamily="34" charset="0"/>
              </a:rPr>
              <a:t>DEWAN PENASEHAT </a:t>
            </a:r>
            <a:endParaRPr lang="id-ID" sz="9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3739277" y="4840505"/>
            <a:ext cx="1404227" cy="474663"/>
          </a:xfrm>
          <a:prstGeom prst="roundRect">
            <a:avLst/>
          </a:prstGeom>
          <a:solidFill>
            <a:srgbClr val="009900"/>
          </a:solidFill>
          <a:ln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>
                <a:latin typeface="Tahoma" pitchFamily="34" charset="0"/>
                <a:ea typeface="Tahoma" pitchFamily="34" charset="0"/>
                <a:cs typeface="Tahoma" pitchFamily="34" charset="0"/>
              </a:rPr>
              <a:t>DEWAN PENASEHAT </a:t>
            </a:r>
            <a:endParaRPr lang="id-ID" sz="9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5539147" y="4885174"/>
            <a:ext cx="1471285" cy="4746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>
                <a:latin typeface="Tahoma" pitchFamily="34" charset="0"/>
                <a:ea typeface="Tahoma" pitchFamily="34" charset="0"/>
                <a:cs typeface="Tahoma" pitchFamily="34" charset="0"/>
              </a:rPr>
              <a:t>DEWAN PEMBINA</a:t>
            </a:r>
            <a:endParaRPr lang="id-ID" sz="9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32" name="Straight Arrow Connector 31"/>
          <p:cNvCxnSpPr>
            <a:stCxn id="23" idx="1"/>
            <a:endCxn id="27" idx="0"/>
          </p:cNvCxnSpPr>
          <p:nvPr/>
        </p:nvCxnSpPr>
        <p:spPr>
          <a:xfrm rot="16200000" flipH="1">
            <a:off x="827355" y="4835246"/>
            <a:ext cx="73135" cy="3841"/>
          </a:xfrm>
          <a:prstGeom prst="straightConnector1">
            <a:avLst/>
          </a:prstGeom>
          <a:ln>
            <a:noFill/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>
            <a:endCxn id="30" idx="0"/>
          </p:cNvCxnSpPr>
          <p:nvPr/>
        </p:nvCxnSpPr>
        <p:spPr>
          <a:xfrm rot="16200000" flipH="1">
            <a:off x="4404986" y="4804099"/>
            <a:ext cx="65305" cy="7505"/>
          </a:xfrm>
          <a:prstGeom prst="straightConnector1">
            <a:avLst/>
          </a:prstGeom>
          <a:ln>
            <a:noFill/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51" idx="1"/>
            <a:endCxn id="31" idx="0"/>
          </p:cNvCxnSpPr>
          <p:nvPr/>
        </p:nvCxnSpPr>
        <p:spPr>
          <a:xfrm rot="16200000" flipH="1">
            <a:off x="6234001" y="4844385"/>
            <a:ext cx="71874" cy="9703"/>
          </a:xfrm>
          <a:prstGeom prst="straightConnector1">
            <a:avLst/>
          </a:prstGeom>
          <a:ln>
            <a:noFill/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Rounded Rectangle 35"/>
          <p:cNvSpPr/>
          <p:nvPr/>
        </p:nvSpPr>
        <p:spPr>
          <a:xfrm>
            <a:off x="2857488" y="3500438"/>
            <a:ext cx="3352800" cy="381000"/>
          </a:xfrm>
          <a:prstGeom prst="roundRect">
            <a:avLst/>
          </a:prstGeom>
          <a:solidFill>
            <a:srgbClr val="00FFFF"/>
          </a:solidFill>
          <a:ln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DIDUKUNG OLEH PEMBERDAYAAN</a:t>
            </a:r>
          </a:p>
        </p:txBody>
      </p:sp>
      <p:sp>
        <p:nvSpPr>
          <p:cNvPr id="38" name="Rounded Rectangle 37"/>
          <p:cNvSpPr/>
          <p:nvPr/>
        </p:nvSpPr>
        <p:spPr bwMode="auto">
          <a:xfrm>
            <a:off x="737768" y="229452"/>
            <a:ext cx="8077200" cy="761974"/>
          </a:xfrm>
          <a:prstGeom prst="roundRect">
            <a:avLst/>
          </a:prstGeom>
          <a:gradFill>
            <a:gsLst>
              <a:gs pos="0">
                <a:schemeClr val="accent6">
                  <a:shade val="15000"/>
                  <a:satMod val="180000"/>
                  <a:alpha val="50000"/>
                </a:schemeClr>
              </a:gs>
              <a:gs pos="0">
                <a:schemeClr val="accent6">
                  <a:shade val="45000"/>
                  <a:satMod val="170000"/>
                </a:schemeClr>
              </a:gs>
              <a:gs pos="70000">
                <a:schemeClr val="accent6">
                  <a:tint val="99000"/>
                  <a:shade val="65000"/>
                  <a:satMod val="155000"/>
                </a:schemeClr>
              </a:gs>
              <a:gs pos="100000">
                <a:schemeClr val="accent6">
                  <a:tint val="95500"/>
                  <a:shade val="100000"/>
                  <a:satMod val="155000"/>
                </a:schemeClr>
              </a:gs>
            </a:gsLst>
          </a:gradFill>
          <a:ln>
            <a:solidFill>
              <a:schemeClr val="bg1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KEBIJAKAN STRATEGIS</a:t>
            </a:r>
          </a:p>
        </p:txBody>
      </p:sp>
      <p:sp>
        <p:nvSpPr>
          <p:cNvPr id="45" name="Rectangle 4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38100">
            <a:solidFill>
              <a:srgbClr val="FFC0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6" name="Rounded Rectangle 55"/>
          <p:cNvSpPr/>
          <p:nvPr/>
        </p:nvSpPr>
        <p:spPr>
          <a:xfrm>
            <a:off x="152401" y="5422900"/>
            <a:ext cx="1419203" cy="1189364"/>
          </a:xfrm>
          <a:prstGeom prst="roundRect">
            <a:avLst/>
          </a:prstGeom>
          <a:solidFill>
            <a:srgbClr val="000066"/>
          </a:solidFill>
          <a:ln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u="sng" dirty="0">
                <a:latin typeface="Tahoma" pitchFamily="34" charset="0"/>
                <a:ea typeface="Tahoma" pitchFamily="34" charset="0"/>
                <a:cs typeface="Tahoma" pitchFamily="34" charset="0"/>
              </a:rPr>
              <a:t>PASAL 15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>
                <a:latin typeface="Tahoma" pitchFamily="34" charset="0"/>
                <a:ea typeface="Tahoma" pitchFamily="34" charset="0"/>
                <a:cs typeface="Tahoma" pitchFamily="34" charset="0"/>
              </a:rPr>
              <a:t>FKDM PROV./KAB./KOTA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>
                <a:latin typeface="Tahoma" pitchFamily="34" charset="0"/>
                <a:ea typeface="Tahoma" pitchFamily="34" charset="0"/>
                <a:cs typeface="Tahoma" pitchFamily="34" charset="0"/>
              </a:rPr>
              <a:t>DIDANAI OLEH APBD</a:t>
            </a:r>
            <a:endParaRPr lang="id-ID" sz="9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7" name="Rounded Rectangle 56"/>
          <p:cNvSpPr/>
          <p:nvPr/>
        </p:nvSpPr>
        <p:spPr>
          <a:xfrm>
            <a:off x="1961032" y="5422901"/>
            <a:ext cx="1376683" cy="1206064"/>
          </a:xfrm>
          <a:prstGeom prst="roundRect">
            <a:avLst/>
          </a:prstGeom>
          <a:solidFill>
            <a:srgbClr val="7030A0"/>
          </a:solidFill>
          <a:ln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u="sng" dirty="0">
                <a:latin typeface="Tahoma" pitchFamily="34" charset="0"/>
                <a:ea typeface="Tahoma" pitchFamily="34" charset="0"/>
                <a:cs typeface="Tahoma" pitchFamily="34" charset="0"/>
              </a:rPr>
              <a:t>PASAL 12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>
                <a:latin typeface="Tahoma" pitchFamily="34" charset="0"/>
                <a:ea typeface="Tahoma" pitchFamily="34" charset="0"/>
                <a:cs typeface="Tahoma" pitchFamily="34" charset="0"/>
              </a:rPr>
              <a:t>KOMINDA KAB./KOTA DIDANAI OLEH APBD</a:t>
            </a:r>
            <a:endParaRPr lang="id-ID" sz="9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8" name="Rounded Rectangle 57"/>
          <p:cNvSpPr/>
          <p:nvPr/>
        </p:nvSpPr>
        <p:spPr>
          <a:xfrm>
            <a:off x="3714744" y="5410200"/>
            <a:ext cx="1419235" cy="1219200"/>
          </a:xfrm>
          <a:prstGeom prst="roundRect">
            <a:avLst/>
          </a:prstGeom>
          <a:solidFill>
            <a:srgbClr val="009900"/>
          </a:solidFill>
          <a:ln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u="sng" dirty="0">
                <a:latin typeface="Tahoma" pitchFamily="34" charset="0"/>
                <a:ea typeface="Tahoma" pitchFamily="34" charset="0"/>
                <a:cs typeface="Tahoma" pitchFamily="34" charset="0"/>
              </a:rPr>
              <a:t>PASAL 26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>
                <a:latin typeface="Tahoma" pitchFamily="34" charset="0"/>
                <a:ea typeface="Tahoma" pitchFamily="34" charset="0"/>
                <a:cs typeface="Tahoma" pitchFamily="34" charset="0"/>
              </a:rPr>
              <a:t>FKUB PROV./KAB./KOTA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>
                <a:latin typeface="Tahoma" pitchFamily="34" charset="0"/>
                <a:ea typeface="Tahoma" pitchFamily="34" charset="0"/>
                <a:cs typeface="Tahoma" pitchFamily="34" charset="0"/>
              </a:rPr>
              <a:t>DIDANAI OLEH APBD</a:t>
            </a:r>
            <a:endParaRPr lang="id-ID" sz="9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9" name="Rounded Rectangle 58"/>
          <p:cNvSpPr/>
          <p:nvPr/>
        </p:nvSpPr>
        <p:spPr>
          <a:xfrm>
            <a:off x="5524139" y="5428316"/>
            <a:ext cx="1557731" cy="1201085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u="sng" dirty="0">
                <a:latin typeface="Tahoma" pitchFamily="34" charset="0"/>
                <a:ea typeface="Tahoma" pitchFamily="34" charset="0"/>
                <a:cs typeface="Tahoma" pitchFamily="34" charset="0"/>
              </a:rPr>
              <a:t>PASAL 15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>
                <a:latin typeface="Tahoma" pitchFamily="34" charset="0"/>
                <a:ea typeface="Tahoma" pitchFamily="34" charset="0"/>
                <a:cs typeface="Tahoma" pitchFamily="34" charset="0"/>
              </a:rPr>
              <a:t>FPK PROV./KAB./KOTA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>
                <a:latin typeface="Tahoma" pitchFamily="34" charset="0"/>
                <a:ea typeface="Tahoma" pitchFamily="34" charset="0"/>
                <a:cs typeface="Tahoma" pitchFamily="34" charset="0"/>
              </a:rPr>
              <a:t>DIDANAI OLEH APBD</a:t>
            </a:r>
            <a:endParaRPr lang="id-ID" sz="9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289033" y="2378292"/>
            <a:ext cx="8610600" cy="745909"/>
          </a:xfrm>
          <a:prstGeom prst="rect">
            <a:avLst/>
          </a:prstGeom>
          <a:solidFill>
            <a:schemeClr val="dk1"/>
          </a:solidFill>
          <a:ln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i="1" dirty="0">
                <a:latin typeface="Tahoma" pitchFamily="34" charset="0"/>
                <a:ea typeface="Tahoma" pitchFamily="34" charset="0"/>
                <a:cs typeface="Tahoma" pitchFamily="34" charset="0"/>
              </a:rPr>
              <a:t>KESBANGPOL SELAKU MATA DAN TELINGA </a:t>
            </a:r>
            <a:r>
              <a:rPr lang="id-ID" sz="2000" b="1" i="1" dirty="0">
                <a:latin typeface="Tahoma" pitchFamily="34" charset="0"/>
                <a:ea typeface="Tahoma" pitchFamily="34" charset="0"/>
                <a:cs typeface="Tahoma" pitchFamily="34" charset="0"/>
              </a:rPr>
              <a:t>UTK MENDUKUNG </a:t>
            </a:r>
            <a:r>
              <a:rPr lang="en-US" sz="2000" b="1" i="1" dirty="0">
                <a:latin typeface="Tahoma" pitchFamily="34" charset="0"/>
                <a:ea typeface="Tahoma" pitchFamily="34" charset="0"/>
                <a:cs typeface="Tahoma" pitchFamily="34" charset="0"/>
              </a:rPr>
              <a:t>TUGAS KEPALA DAERAH </a:t>
            </a:r>
            <a:r>
              <a:rPr lang="id-ID" sz="2000" b="1" i="1" dirty="0">
                <a:latin typeface="Tahoma" pitchFamily="34" charset="0"/>
                <a:ea typeface="Tahoma" pitchFamily="34" charset="0"/>
                <a:cs typeface="Tahoma" pitchFamily="34" charset="0"/>
              </a:rPr>
              <a:t>DLM </a:t>
            </a:r>
            <a:r>
              <a:rPr lang="en-US" sz="2000" b="1" i="1" dirty="0">
                <a:latin typeface="Tahoma" pitchFamily="34" charset="0"/>
                <a:ea typeface="Tahoma" pitchFamily="34" charset="0"/>
                <a:cs typeface="Tahoma" pitchFamily="34" charset="0"/>
              </a:rPr>
              <a:t>MEMELIHARA TRAMTIBMAS  </a:t>
            </a:r>
            <a:endParaRPr lang="en-US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3" name="Right Arrow 62"/>
          <p:cNvSpPr/>
          <p:nvPr/>
        </p:nvSpPr>
        <p:spPr>
          <a:xfrm rot="5400000">
            <a:off x="4400014" y="2507090"/>
            <a:ext cx="347662" cy="1648559"/>
          </a:xfrm>
          <a:prstGeom prst="rightArrow">
            <a:avLst/>
          </a:prstGeom>
          <a:solidFill>
            <a:srgbClr val="FF0000"/>
          </a:solidFill>
          <a:ln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pic>
        <p:nvPicPr>
          <p:cNvPr id="68" name="Picture 67" descr="GarudaPancasilaI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60325" y="0"/>
            <a:ext cx="1311275" cy="12477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1" name="Round Diagonal Corner Rectangle 60"/>
          <p:cNvSpPr/>
          <p:nvPr/>
        </p:nvSpPr>
        <p:spPr>
          <a:xfrm>
            <a:off x="7296152" y="4000504"/>
            <a:ext cx="1490690" cy="774700"/>
          </a:xfrm>
          <a:prstGeom prst="round2DiagRect">
            <a:avLst/>
          </a:prstGeom>
          <a:solidFill>
            <a:srgbClr val="C00000"/>
          </a:solidFill>
          <a:ln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PPWK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(PERMENDAGRI </a:t>
            </a:r>
            <a:r>
              <a:rPr lang="en-US" sz="1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NO </a:t>
            </a:r>
            <a:r>
              <a:rPr lang="id-ID" sz="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71</a:t>
            </a:r>
            <a:r>
              <a:rPr lang="en-US" sz="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/20</a:t>
            </a:r>
            <a:r>
              <a:rPr lang="id-ID" sz="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12</a:t>
            </a:r>
            <a:r>
              <a:rPr lang="en-US" sz="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en-US" sz="1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4" name="Right Arrow 63"/>
          <p:cNvSpPr/>
          <p:nvPr/>
        </p:nvSpPr>
        <p:spPr>
          <a:xfrm>
            <a:off x="6991352" y="4281500"/>
            <a:ext cx="381000" cy="323850"/>
          </a:xfrm>
          <a:prstGeom prst="rightArrow">
            <a:avLst/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1050"/>
          </a:p>
        </p:txBody>
      </p:sp>
      <p:sp>
        <p:nvSpPr>
          <p:cNvPr id="65" name="Rounded Rectangle 64"/>
          <p:cNvSpPr/>
          <p:nvPr/>
        </p:nvSpPr>
        <p:spPr>
          <a:xfrm>
            <a:off x="7315557" y="4847078"/>
            <a:ext cx="1471285" cy="474663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9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SEKRETARIS</a:t>
            </a:r>
            <a:endParaRPr lang="id-ID" sz="9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66" name="Straight Arrow Connector 65"/>
          <p:cNvCxnSpPr>
            <a:stCxn id="61" idx="1"/>
            <a:endCxn id="65" idx="0"/>
          </p:cNvCxnSpPr>
          <p:nvPr/>
        </p:nvCxnSpPr>
        <p:spPr>
          <a:xfrm rot="16200000" flipH="1">
            <a:off x="8010411" y="4806289"/>
            <a:ext cx="71874" cy="9703"/>
          </a:xfrm>
          <a:prstGeom prst="straightConnector1">
            <a:avLst/>
          </a:prstGeom>
          <a:ln>
            <a:noFill/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Rounded Rectangle 66"/>
          <p:cNvSpPr/>
          <p:nvPr/>
        </p:nvSpPr>
        <p:spPr>
          <a:xfrm>
            <a:off x="7300549" y="5390220"/>
            <a:ext cx="1557731" cy="1201085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u="sng" dirty="0">
                <a:latin typeface="Tahoma" pitchFamily="34" charset="0"/>
                <a:ea typeface="Tahoma" pitchFamily="34" charset="0"/>
                <a:cs typeface="Tahoma" pitchFamily="34" charset="0"/>
              </a:rPr>
              <a:t>PASAL </a:t>
            </a:r>
            <a:r>
              <a:rPr lang="id-ID" sz="900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21</a:t>
            </a:r>
            <a:endParaRPr lang="en-US" sz="900" b="1" u="sng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9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PPWK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PROV</a:t>
            </a:r>
            <a:r>
              <a:rPr lang="en-US" sz="900" b="1" dirty="0">
                <a:latin typeface="Tahoma" pitchFamily="34" charset="0"/>
                <a:ea typeface="Tahoma" pitchFamily="34" charset="0"/>
                <a:cs typeface="Tahoma" pitchFamily="34" charset="0"/>
              </a:rPr>
              <a:t>./KAB./KOTA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>
                <a:latin typeface="Tahoma" pitchFamily="34" charset="0"/>
                <a:ea typeface="Tahoma" pitchFamily="34" charset="0"/>
                <a:cs typeface="Tahoma" pitchFamily="34" charset="0"/>
              </a:rPr>
              <a:t>DIDANAI OLEH APBD</a:t>
            </a:r>
            <a:endParaRPr lang="id-ID" sz="9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9" name="Rectangle 6"/>
          <p:cNvSpPr txBox="1">
            <a:spLocks noChangeArrowheads="1"/>
          </p:cNvSpPr>
          <p:nvPr/>
        </p:nvSpPr>
        <p:spPr bwMode="auto">
          <a:xfrm>
            <a:off x="8581697" y="6416567"/>
            <a:ext cx="481915" cy="365125"/>
          </a:xfrm>
          <a:prstGeom prst="rect">
            <a:avLst/>
          </a:prstGeom>
          <a:ex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>
            <a:defPPr>
              <a:defRPr lang="es-E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lt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fld id="{ECED4E45-8BB3-4E85-AED2-277836ADE1D1}" type="slidenum">
              <a:rPr lang="en-US" sz="16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pPr algn="ctr">
                <a:defRPr/>
              </a:pPr>
              <a:t>8</a:t>
            </a:fld>
            <a:endParaRPr lang="en-US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6" name="Picture 7" descr="D:\GAMBAR\bahan grafis\logo provinsi\babe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357166"/>
            <a:ext cx="547687" cy="642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31750">
            <a:solidFill>
              <a:srgbClr val="FFC0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ounded Rectangle 6"/>
          <p:cNvSpPr>
            <a:spLocks noChangeArrowheads="1"/>
          </p:cNvSpPr>
          <p:nvPr/>
        </p:nvSpPr>
        <p:spPr bwMode="auto">
          <a:xfrm>
            <a:off x="142844" y="142852"/>
            <a:ext cx="8858312" cy="857256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3838"/>
              </a:gs>
              <a:gs pos="78000">
                <a:srgbClr val="E90000"/>
              </a:gs>
              <a:gs pos="100000">
                <a:srgbClr val="E90000"/>
              </a:gs>
            </a:gsLst>
            <a:lin ang="5400000"/>
          </a:gradFill>
          <a:ln w="57150" cap="rnd">
            <a:solidFill>
              <a:schemeClr val="tx2"/>
            </a:solidFill>
            <a:round/>
            <a:headEnd/>
            <a:tailEnd/>
          </a:ln>
          <a:effectLst>
            <a:outerShdw blurRad="38100" dist="254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2000" dirty="0" smtClean="0">
                <a:ea typeface="Times New Roman" pitchFamily="18" charset="0"/>
                <a:cs typeface="Arial" pitchFamily="34" charset="0"/>
              </a:rPr>
              <a:t>OUTPUT </a:t>
            </a:r>
            <a:r>
              <a:rPr lang="en-US" sz="2000" spc="300" dirty="0" smtClean="0">
                <a:solidFill>
                  <a:srgbClr val="002060"/>
                </a:solidFill>
                <a:latin typeface="Bookman Old Style" pitchFamily="18" charset="0"/>
              </a:rPr>
              <a:t>DALAM URUSAN PEMERINTAHAN UMUM</a:t>
            </a:r>
            <a:endParaRPr lang="th-TH" sz="20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Rectangle 6"/>
          <p:cNvSpPr txBox="1">
            <a:spLocks noChangeArrowheads="1"/>
          </p:cNvSpPr>
          <p:nvPr/>
        </p:nvSpPr>
        <p:spPr bwMode="auto">
          <a:xfrm>
            <a:off x="8581697" y="6416567"/>
            <a:ext cx="481915" cy="365125"/>
          </a:xfrm>
          <a:prstGeom prst="rect">
            <a:avLst/>
          </a:prstGeom>
          <a:ex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>
            <a:defPPr>
              <a:defRPr lang="es-E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lt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fld id="{ECED4E45-8BB3-4E85-AED2-277836ADE1D1}" type="slidenum">
              <a:rPr lang="en-US" sz="16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pPr algn="ctr">
                <a:defRPr/>
              </a:pPr>
              <a:t>9</a:t>
            </a:fld>
            <a:endParaRPr lang="en-US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85720" y="1142984"/>
            <a:ext cx="8568952" cy="528641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 hangingPunct="0">
              <a:buFont typeface="Verdana" pitchFamily="34" charset="0"/>
              <a:buAutoNum type="arabicPeriod"/>
              <a:defRPr/>
            </a:pPr>
            <a:r>
              <a:rPr lang="id-ID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T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erciptanya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suasana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yg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harmonis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dan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berkembangnya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kehidupan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berdasarkan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Pancasila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dan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terjaganya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4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pilar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bernegara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secara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optimal;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adanya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mekanisme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kordinasi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yg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jelas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dengan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semua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stakeholders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terkait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4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pilar</a:t>
            </a:r>
            <a:r>
              <a:rPr lang="id-ID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.</a:t>
            </a:r>
            <a:endParaRPr lang="en-US" sz="2000" dirty="0" smtClean="0">
              <a:solidFill>
                <a:srgbClr val="002060"/>
              </a:solidFill>
              <a:latin typeface="Arial Black" pitchFamily="34" charset="0"/>
              <a:cs typeface="Arial" pitchFamily="34" charset="0"/>
            </a:endParaRPr>
          </a:p>
          <a:p>
            <a:pPr marL="342900" indent="-342900" hangingPunct="0">
              <a:buFont typeface="Verdana" pitchFamily="34" charset="0"/>
              <a:buAutoNum type="arabicPeriod"/>
              <a:defRPr/>
            </a:pP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Adanya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kegiatan2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terstruktur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dan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sistematis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memperkuat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ideologi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negara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dan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terjaganya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NKRI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serta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mendorong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kehidupan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pluralistik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yg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harmonis</a:t>
            </a:r>
            <a:r>
              <a:rPr lang="id-ID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.</a:t>
            </a:r>
            <a:endParaRPr lang="en-US" sz="2000" dirty="0" smtClean="0">
              <a:solidFill>
                <a:srgbClr val="002060"/>
              </a:solidFill>
              <a:latin typeface="Arial Black" pitchFamily="34" charset="0"/>
              <a:cs typeface="Arial" pitchFamily="34" charset="0"/>
            </a:endParaRPr>
          </a:p>
          <a:p>
            <a:pPr marL="342900" indent="-342900" hangingPunct="0">
              <a:buFont typeface="Verdana" pitchFamily="34" charset="0"/>
              <a:buAutoNum type="arabicPeriod"/>
              <a:defRPr/>
            </a:pP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Terwujudnya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pendidikan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politik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yang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sehat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dalam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menuju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masyarakat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madani</a:t>
            </a:r>
            <a:r>
              <a:rPr lang="id-ID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.</a:t>
            </a:r>
            <a:endParaRPr lang="en-US" sz="2000" dirty="0" smtClean="0">
              <a:solidFill>
                <a:srgbClr val="002060"/>
              </a:solidFill>
              <a:latin typeface="Arial Black" pitchFamily="34" charset="0"/>
              <a:cs typeface="Arial" pitchFamily="34" charset="0"/>
            </a:endParaRPr>
          </a:p>
          <a:p>
            <a:pPr marL="342900" indent="-342900" hangingPunct="0">
              <a:buFont typeface="Verdana" pitchFamily="34" charset="0"/>
              <a:buAutoNum type="arabicPeriod"/>
              <a:defRPr/>
            </a:pP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Adanya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kegiatan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pembinaan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pada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kelompok2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ekstrim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melalui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program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deradikalisasi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yg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efektip</a:t>
            </a:r>
            <a:r>
              <a:rPr lang="id-ID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.</a:t>
            </a:r>
            <a:endParaRPr lang="en-US" sz="2000" dirty="0" smtClean="0">
              <a:solidFill>
                <a:srgbClr val="002060"/>
              </a:solidFill>
              <a:latin typeface="Arial Black" pitchFamily="34" charset="0"/>
              <a:cs typeface="Arial" pitchFamily="34" charset="0"/>
            </a:endParaRPr>
          </a:p>
          <a:p>
            <a:pPr marL="342900" indent="-342900" hangingPunct="0">
              <a:buFont typeface="Verdana" pitchFamily="34" charset="0"/>
              <a:buAutoNum type="arabicPeriod"/>
              <a:defRPr/>
            </a:pP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Tumbuhnya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rasa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persatuan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dan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kesatuan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ditengah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kehidupan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masyarakat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dalam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dinamika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politik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yg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sehat</a:t>
            </a:r>
            <a:r>
              <a:rPr lang="id-ID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.</a:t>
            </a:r>
            <a:endParaRPr lang="en-US" sz="2000" dirty="0" smtClean="0">
              <a:solidFill>
                <a:srgbClr val="002060"/>
              </a:solidFill>
              <a:latin typeface="Arial Black" pitchFamily="34" charset="0"/>
              <a:cs typeface="Arial" pitchFamily="34" charset="0"/>
            </a:endParaRPr>
          </a:p>
          <a:p>
            <a:pPr marL="342900" indent="-342900" hangingPunct="0">
              <a:buFont typeface="Verdana" pitchFamily="34" charset="0"/>
              <a:buAutoNum type="arabicPeriod"/>
              <a:defRPr/>
            </a:pP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Tumbuhnya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kerukunan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hidup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beragama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dan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saling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harga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menghargai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antar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keyakinan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yg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berbeda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di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kalangan</a:t>
            </a:r>
            <a:r>
              <a:rPr lang="en-US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masyarakat</a:t>
            </a:r>
            <a:r>
              <a:rPr lang="id-ID" sz="2000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.</a:t>
            </a:r>
            <a:endParaRPr lang="en-US" sz="2000" dirty="0">
              <a:solidFill>
                <a:schemeClr val="tx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1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主题">
      <a:majorFont>
        <a:latin typeface="Calibri"/>
        <a:ea typeface="SimHei"/>
        <a:cs typeface=""/>
      </a:majorFont>
      <a:minorFont>
        <a:latin typeface="Calibri"/>
        <a:ea typeface="Sim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135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135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2886</TotalTime>
  <Pages>0</Pages>
  <Words>839</Words>
  <Characters>0</Characters>
  <Application>Microsoft Office PowerPoint</Application>
  <DocSecurity>0</DocSecurity>
  <PresentationFormat>On-screen Show (4:3)</PresentationFormat>
  <Lines>0</Lines>
  <Paragraphs>177</Paragraphs>
  <Slides>10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1_Office 主题</vt:lpstr>
      <vt:lpstr>BADAN KESATUAN BANGSA DAN POLITIK  PROVINSI KEPULAUAN BANGKA BELITUNG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TOSHIBA</cp:lastModifiedBy>
  <cp:revision>196</cp:revision>
  <cp:lastPrinted>2014-07-15T09:47:05Z</cp:lastPrinted>
  <dcterms:created xsi:type="dcterms:W3CDTF">2009-12-22T06:03:00Z</dcterms:created>
  <dcterms:modified xsi:type="dcterms:W3CDTF">2017-02-23T02:48:50Z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1033-8.1.0.3018</vt:lpwstr>
  </property>
</Properties>
</file>