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6"/>
  </p:notesMasterIdLst>
  <p:handoutMasterIdLst>
    <p:handoutMasterId r:id="rId17"/>
  </p:handoutMasterIdLst>
  <p:sldIdLst>
    <p:sldId id="257" r:id="rId2"/>
    <p:sldId id="390" r:id="rId3"/>
    <p:sldId id="385" r:id="rId4"/>
    <p:sldId id="386" r:id="rId5"/>
    <p:sldId id="383" r:id="rId6"/>
    <p:sldId id="340" r:id="rId7"/>
    <p:sldId id="368" r:id="rId8"/>
    <p:sldId id="363" r:id="rId9"/>
    <p:sldId id="375" r:id="rId10"/>
    <p:sldId id="380" r:id="rId11"/>
    <p:sldId id="387" r:id="rId12"/>
    <p:sldId id="389" r:id="rId13"/>
    <p:sldId id="388" r:id="rId14"/>
    <p:sldId id="282" r:id="rId15"/>
  </p:sldIdLst>
  <p:sldSz cx="9144000" cy="6858000" type="screen4x3"/>
  <p:notesSz cx="9928225" cy="6797675"/>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33E99"/>
    <a:srgbClr val="6C2F91"/>
    <a:srgbClr val="66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278" autoAdjust="0"/>
    <p:restoredTop sz="94660"/>
  </p:normalViewPr>
  <p:slideViewPr>
    <p:cSldViewPr>
      <p:cViewPr>
        <p:scale>
          <a:sx n="71" d="100"/>
          <a:sy n="71" d="100"/>
        </p:scale>
        <p:origin x="-582" y="-12"/>
      </p:cViewPr>
      <p:guideLst>
        <p:guide orient="horz" pos="1026"/>
        <p:guide orient="horz" pos="1258"/>
        <p:guide orient="horz" pos="1570"/>
        <p:guide pos="2880"/>
        <p:guide pos="5284"/>
      </p:guideLst>
    </p:cSldViewPr>
  </p:slideViewPr>
  <p:notesTextViewPr>
    <p:cViewPr>
      <p:scale>
        <a:sx n="1" d="1"/>
        <a:sy n="1" d="1"/>
      </p:scale>
      <p:origin x="0" y="0"/>
    </p:cViewPr>
  </p:notesTextViewPr>
  <p:sorterViewPr>
    <p:cViewPr>
      <p:scale>
        <a:sx n="85" d="100"/>
        <a:sy n="8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3988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5623698" y="0"/>
            <a:ext cx="4302231" cy="339884"/>
          </a:xfrm>
          <a:prstGeom prst="rect">
            <a:avLst/>
          </a:prstGeom>
        </p:spPr>
        <p:txBody>
          <a:bodyPr vert="horz" lIns="91440" tIns="45720" rIns="91440" bIns="45720" rtlCol="0"/>
          <a:lstStyle>
            <a:lvl1pPr algn="r">
              <a:defRPr sz="1200"/>
            </a:lvl1pPr>
          </a:lstStyle>
          <a:p>
            <a:fld id="{D0691A58-1AEC-401C-9AF2-BE8125EC96A1}" type="datetimeFigureOut">
              <a:rPr lang="en-AU" smtClean="0"/>
              <a:pPr/>
              <a:t>21/02/2017</a:t>
            </a:fld>
            <a:endParaRPr lang="en-AU"/>
          </a:p>
        </p:txBody>
      </p:sp>
      <p:sp>
        <p:nvSpPr>
          <p:cNvPr id="4" name="Footer Placeholder 3"/>
          <p:cNvSpPr>
            <a:spLocks noGrp="1"/>
          </p:cNvSpPr>
          <p:nvPr>
            <p:ph type="ftr" sz="quarter" idx="2"/>
          </p:nvPr>
        </p:nvSpPr>
        <p:spPr>
          <a:xfrm>
            <a:off x="1" y="6456612"/>
            <a:ext cx="4302231" cy="339884"/>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5623698" y="6456612"/>
            <a:ext cx="4302231" cy="339884"/>
          </a:xfrm>
          <a:prstGeom prst="rect">
            <a:avLst/>
          </a:prstGeom>
        </p:spPr>
        <p:txBody>
          <a:bodyPr vert="horz" lIns="91440" tIns="45720" rIns="91440" bIns="45720" rtlCol="0" anchor="b"/>
          <a:lstStyle>
            <a:lvl1pPr algn="r">
              <a:defRPr sz="1200"/>
            </a:lvl1pPr>
          </a:lstStyle>
          <a:p>
            <a:fld id="{B8AFA8AF-BADB-4559-A282-D92849DD92B4}" type="slidenum">
              <a:rPr lang="en-AU" smtClean="0"/>
              <a:pPr/>
              <a:t>‹#›</a:t>
            </a:fld>
            <a:endParaRPr lang="en-AU"/>
          </a:p>
        </p:txBody>
      </p:sp>
    </p:spTree>
    <p:extLst>
      <p:ext uri="{BB962C8B-B14F-4D97-AF65-F5344CB8AC3E}">
        <p14:creationId xmlns="" xmlns:p14="http://schemas.microsoft.com/office/powerpoint/2010/main" val="41724849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4021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22594" y="0"/>
            <a:ext cx="4303313" cy="340210"/>
          </a:xfrm>
          <a:prstGeom prst="rect">
            <a:avLst/>
          </a:prstGeom>
        </p:spPr>
        <p:txBody>
          <a:bodyPr vert="horz" lIns="91440" tIns="45720" rIns="91440" bIns="45720" rtlCol="0"/>
          <a:lstStyle>
            <a:lvl1pPr algn="r">
              <a:defRPr sz="1200"/>
            </a:lvl1pPr>
          </a:lstStyle>
          <a:p>
            <a:fld id="{A2C3E452-9A92-2145-97F6-FCAA8B65E72A}" type="datetimeFigureOut">
              <a:rPr lang="en-US" smtClean="0"/>
              <a:pPr/>
              <a:t>2/21/2017</a:t>
            </a:fld>
            <a:endParaRPr lang="en-US"/>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92360" y="3229277"/>
            <a:ext cx="7943507" cy="305862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456378"/>
            <a:ext cx="4303313" cy="34021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22594" y="6456378"/>
            <a:ext cx="4303313" cy="340210"/>
          </a:xfrm>
          <a:prstGeom prst="rect">
            <a:avLst/>
          </a:prstGeom>
        </p:spPr>
        <p:txBody>
          <a:bodyPr vert="horz" lIns="91440" tIns="45720" rIns="91440" bIns="45720" rtlCol="0" anchor="b"/>
          <a:lstStyle>
            <a:lvl1pPr algn="r">
              <a:defRPr sz="1200"/>
            </a:lvl1pPr>
          </a:lstStyle>
          <a:p>
            <a:fld id="{8E1A764A-271A-E841-9020-B35210F90D44}" type="slidenum">
              <a:rPr lang="en-US" smtClean="0"/>
              <a:pPr/>
              <a:t>‹#›</a:t>
            </a:fld>
            <a:endParaRPr lang="en-US"/>
          </a:p>
        </p:txBody>
      </p:sp>
    </p:spTree>
    <p:extLst>
      <p:ext uri="{BB962C8B-B14F-4D97-AF65-F5344CB8AC3E}">
        <p14:creationId xmlns="" xmlns:p14="http://schemas.microsoft.com/office/powerpoint/2010/main" val="42208048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Font typeface="Times New Roman" pitchFamily="18" charset="0"/>
              <a:buNone/>
              <a:defRPr/>
            </a:pPr>
            <a:fld id="{5CE7A980-F2EE-4058-A99E-210151F2ACB4}" type="slidenum">
              <a:rPr lang="en-US" smtClean="0">
                <a:latin typeface="Times New Roman" pitchFamily="18" charset="0"/>
              </a:rPr>
              <a:pPr fontAlgn="base">
                <a:spcBef>
                  <a:spcPct val="0"/>
                </a:spcBef>
                <a:spcAft>
                  <a:spcPct val="0"/>
                </a:spcAft>
                <a:buFont typeface="Times New Roman" pitchFamily="18" charset="0"/>
                <a:buNone/>
                <a:defRPr/>
              </a:pPr>
              <a:t>3</a:t>
            </a:fld>
            <a:endParaRPr lang="en-US" smtClean="0">
              <a:latin typeface="Times New Roman" pitchFamily="18" charset="0"/>
            </a:endParaRPr>
          </a:p>
        </p:txBody>
      </p:sp>
      <p:sp>
        <p:nvSpPr>
          <p:cNvPr id="29699" name="Text Box 1"/>
          <p:cNvSpPr txBox="1">
            <a:spLocks noChangeArrowheads="1"/>
          </p:cNvSpPr>
          <p:nvPr/>
        </p:nvSpPr>
        <p:spPr bwMode="auto">
          <a:xfrm>
            <a:off x="1345646" y="509482"/>
            <a:ext cx="7244780" cy="2551997"/>
          </a:xfrm>
          <a:prstGeom prst="rect">
            <a:avLst/>
          </a:prstGeom>
          <a:solidFill>
            <a:srgbClr val="FFFFFF"/>
          </a:solidFill>
          <a:ln w="9525">
            <a:solidFill>
              <a:srgbClr val="000000"/>
            </a:solidFill>
            <a:miter lim="800000"/>
            <a:headEnd/>
            <a:tailEnd/>
          </a:ln>
        </p:spPr>
        <p:txBody>
          <a:bodyPr wrap="none" lIns="108001" tIns="54000" rIns="108001" bIns="54000" anchor="ctr"/>
          <a:lstStyle/>
          <a:p>
            <a:endParaRPr lang="id-ID">
              <a:latin typeface="Calibri" pitchFamily="34" charset="0"/>
            </a:endParaRPr>
          </a:p>
        </p:txBody>
      </p:sp>
      <p:sp>
        <p:nvSpPr>
          <p:cNvPr id="29700" name="Rectangle 2"/>
          <p:cNvSpPr>
            <a:spLocks noGrp="1" noChangeArrowheads="1"/>
          </p:cNvSpPr>
          <p:nvPr>
            <p:ph type="body"/>
          </p:nvPr>
        </p:nvSpPr>
        <p:spPr bwMode="auto">
          <a:xfrm>
            <a:off x="999101" y="3229777"/>
            <a:ext cx="7930025" cy="3061477"/>
          </a:xfrm>
          <a:noFill/>
        </p:spPr>
        <p:txBody>
          <a:bodyPr wrap="none" numCol="1" anchor="ctr" anchorCtr="0" compatLnSpc="1">
            <a:prstTxWarp prst="textNoShape">
              <a:avLst/>
            </a:prstTxWarp>
          </a:bodyPr>
          <a:lstStyle/>
          <a:p>
            <a:pPr eaLnBrk="1" hangingPunct="1">
              <a:spcBef>
                <a:spcPct val="0"/>
              </a:spcBef>
            </a:pPr>
            <a:endParaRPr lang="id-ID"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12</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12</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13</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13</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027EE9-58DD-4A47-AD81-9FD9EDABFC00}"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buFont typeface="Times New Roman" pitchFamily="18" charset="0"/>
              <a:buNone/>
              <a:defRPr/>
            </a:pPr>
            <a:fld id="{5CE7A980-F2EE-4058-A99E-210151F2ACB4}" type="slidenum">
              <a:rPr lang="en-US" smtClean="0">
                <a:latin typeface="Times New Roman" pitchFamily="18" charset="0"/>
              </a:rPr>
              <a:pPr fontAlgn="base">
                <a:spcBef>
                  <a:spcPct val="0"/>
                </a:spcBef>
                <a:spcAft>
                  <a:spcPct val="0"/>
                </a:spcAft>
                <a:buFont typeface="Times New Roman" pitchFamily="18" charset="0"/>
                <a:buNone/>
                <a:defRPr/>
              </a:pPr>
              <a:t>5</a:t>
            </a:fld>
            <a:endParaRPr lang="en-US" smtClean="0">
              <a:latin typeface="Times New Roman" pitchFamily="18" charset="0"/>
            </a:endParaRPr>
          </a:p>
        </p:txBody>
      </p:sp>
      <p:sp>
        <p:nvSpPr>
          <p:cNvPr id="29699" name="Text Box 1"/>
          <p:cNvSpPr txBox="1">
            <a:spLocks noChangeArrowheads="1"/>
          </p:cNvSpPr>
          <p:nvPr/>
        </p:nvSpPr>
        <p:spPr bwMode="auto">
          <a:xfrm>
            <a:off x="1345646" y="509482"/>
            <a:ext cx="7244780" cy="2551997"/>
          </a:xfrm>
          <a:prstGeom prst="rect">
            <a:avLst/>
          </a:prstGeom>
          <a:solidFill>
            <a:srgbClr val="FFFFFF"/>
          </a:solidFill>
          <a:ln w="9525">
            <a:solidFill>
              <a:srgbClr val="000000"/>
            </a:solidFill>
            <a:miter lim="800000"/>
            <a:headEnd/>
            <a:tailEnd/>
          </a:ln>
        </p:spPr>
        <p:txBody>
          <a:bodyPr wrap="none" lIns="108001" tIns="54000" rIns="108001" bIns="54000" anchor="ctr"/>
          <a:lstStyle/>
          <a:p>
            <a:endParaRPr lang="id-ID">
              <a:latin typeface="Calibri" pitchFamily="34" charset="0"/>
            </a:endParaRPr>
          </a:p>
        </p:txBody>
      </p:sp>
      <p:sp>
        <p:nvSpPr>
          <p:cNvPr id="29700" name="Rectangle 2"/>
          <p:cNvSpPr>
            <a:spLocks noGrp="1" noChangeArrowheads="1"/>
          </p:cNvSpPr>
          <p:nvPr>
            <p:ph type="body"/>
          </p:nvPr>
        </p:nvSpPr>
        <p:spPr bwMode="auto">
          <a:xfrm>
            <a:off x="999101" y="3229777"/>
            <a:ext cx="7930025" cy="3061477"/>
          </a:xfrm>
          <a:noFill/>
        </p:spPr>
        <p:txBody>
          <a:bodyPr wrap="none" numCol="1" anchor="ctr" anchorCtr="0" compatLnSpc="1">
            <a:prstTxWarp prst="textNoShape">
              <a:avLst/>
            </a:prstTxWarp>
          </a:bodyPr>
          <a:lstStyle/>
          <a:p>
            <a:pPr eaLnBrk="1" hangingPunct="1">
              <a:spcBef>
                <a:spcPct val="0"/>
              </a:spcBef>
            </a:pPr>
            <a:endParaRPr lang="id-ID"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cs typeface="Arial" charset="0"/>
            </a:endParaRPr>
          </a:p>
        </p:txBody>
      </p:sp>
      <p:sp>
        <p:nvSpPr>
          <p:cNvPr id="14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FF7043-B352-4C26-803C-3C492091EE47}"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7</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7</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dirty="0"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8</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8</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9</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9</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10</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10</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xfrm>
            <a:off x="5624432" y="6458024"/>
            <a:ext cx="4303795" cy="339651"/>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D2D05D3-EFCD-410E-B4C9-4195EE3DF51A}" type="slidenum">
              <a:rPr lang="en-US" smtClean="0">
                <a:latin typeface="Arial" charset="0"/>
                <a:cs typeface="Arial" charset="0"/>
              </a:rPr>
              <a:pPr fontAlgn="base">
                <a:spcBef>
                  <a:spcPct val="0"/>
                </a:spcBef>
                <a:spcAft>
                  <a:spcPct val="0"/>
                </a:spcAft>
              </a:pPr>
              <a:t>11</a:t>
            </a:fld>
            <a:endParaRPr lang="en-US" smtClean="0">
              <a:latin typeface="Arial" charset="0"/>
              <a:cs typeface="Arial" charset="0"/>
            </a:endParaRPr>
          </a:p>
        </p:txBody>
      </p:sp>
      <p:sp>
        <p:nvSpPr>
          <p:cNvPr id="19459" name="Rectangle 7"/>
          <p:cNvSpPr txBox="1">
            <a:spLocks noGrp="1" noChangeArrowheads="1"/>
          </p:cNvSpPr>
          <p:nvPr/>
        </p:nvSpPr>
        <p:spPr bwMode="auto">
          <a:xfrm>
            <a:off x="5624432" y="6458024"/>
            <a:ext cx="4303795" cy="339651"/>
          </a:xfrm>
          <a:prstGeom prst="rect">
            <a:avLst/>
          </a:prstGeom>
          <a:noFill/>
          <a:ln w="9525">
            <a:noFill/>
            <a:miter lim="800000"/>
            <a:headEnd/>
            <a:tailEnd/>
          </a:ln>
        </p:spPr>
        <p:txBody>
          <a:bodyPr lIns="109554" tIns="54776" rIns="109554" bIns="54776" anchor="b"/>
          <a:lstStyle/>
          <a:p>
            <a:pPr algn="r" eaLnBrk="0" hangingPunct="0"/>
            <a:fld id="{2A042F1B-8FD9-437B-86FF-61808F2A3619}" type="slidenum">
              <a:rPr lang="en-US" sz="1400">
                <a:latin typeface="Calibri" pitchFamily="34" charset="0"/>
              </a:rPr>
              <a:pPr algn="r" eaLnBrk="0" hangingPunct="0"/>
              <a:t>11</a:t>
            </a:fld>
            <a:endParaRPr lang="en-US" sz="1400">
              <a:latin typeface="Calibri" pitchFamily="34" charset="0"/>
            </a:endParaRPr>
          </a:p>
        </p:txBody>
      </p:sp>
      <p:sp>
        <p:nvSpPr>
          <p:cNvPr id="19460" name="Rectangle 2050"/>
          <p:cNvSpPr>
            <a:spLocks noGrp="1" noRot="1" noChangeAspect="1" noChangeArrowheads="1" noTextEdit="1"/>
          </p:cNvSpPr>
          <p:nvPr>
            <p:ph type="sldImg"/>
          </p:nvPr>
        </p:nvSpPr>
        <p:spPr bwMode="auto">
          <a:xfrm>
            <a:off x="3265488" y="509588"/>
            <a:ext cx="3402012" cy="2551112"/>
          </a:xfrm>
          <a:noFill/>
          <a:ln>
            <a:solidFill>
              <a:srgbClr val="000000"/>
            </a:solidFill>
            <a:miter lim="800000"/>
            <a:headEnd/>
            <a:tailEnd/>
          </a:ln>
        </p:spPr>
      </p:sp>
      <p:sp>
        <p:nvSpPr>
          <p:cNvPr id="19461" name="Rectangle 2051"/>
          <p:cNvSpPr>
            <a:spLocks noGrp="1" noChangeArrowheads="1"/>
          </p:cNvSpPr>
          <p:nvPr>
            <p:ph type="body" idx="1"/>
          </p:nvPr>
        </p:nvSpPr>
        <p:spPr bwMode="auto">
          <a:xfrm>
            <a:off x="1325105" y="3229591"/>
            <a:ext cx="7278016" cy="3058027"/>
          </a:xfrm>
          <a:noFill/>
        </p:spPr>
        <p:txBody>
          <a:bodyPr wrap="square" numCol="1" anchor="t" anchorCtr="0" compatLnSpc="1">
            <a:prstTxWarp prst="textNoShape">
              <a:avLst/>
            </a:prstTxWarp>
          </a:bodyPr>
          <a:lstStyle/>
          <a:p>
            <a:pPr eaLnBrk="1" hangingPunct="1">
              <a:spcBef>
                <a:spcPct val="0"/>
              </a:spcBef>
            </a:pPr>
            <a:endParaRPr lang="th-TH"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050" name="矩形 5"/>
          <p:cNvSpPr>
            <a:spLocks noChangeArrowheads="1"/>
          </p:cNvSpPr>
          <p:nvPr/>
        </p:nvSpPr>
        <p:spPr bwMode="auto">
          <a:xfrm>
            <a:off x="0" y="0"/>
            <a:ext cx="9144000" cy="642938"/>
          </a:xfrm>
          <a:prstGeom prst="rect">
            <a:avLst/>
          </a:prstGeom>
          <a:solidFill>
            <a:schemeClr val="bg1">
              <a:alpha val="64000"/>
            </a:schemeClr>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nchor="ctr"/>
          <a:lstStyle/>
          <a:p>
            <a:pPr algn="ctr"/>
            <a:endParaRPr lang="zh-CN" altLang="en-US">
              <a:solidFill>
                <a:srgbClr val="FFFFFF"/>
              </a:solidFill>
              <a:latin typeface="Calibri" pitchFamily="34" charset="0"/>
            </a:endParaRPr>
          </a:p>
        </p:txBody>
      </p:sp>
      <p:pic>
        <p:nvPicPr>
          <p:cNvPr id="2051" name="图片 7" descr="3.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2" name="图片 5" descr="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2928938" cy="63579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3" name="图片 6" descr="2.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000875" y="3643313"/>
            <a:ext cx="2143125" cy="14287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4" name="图片 10" descr="7.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0"/>
            <a:ext cx="9144000" cy="664368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5" name="图片 11" descr="8.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0" y="0"/>
            <a:ext cx="9144000" cy="47148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6" name="图片 9" descr="5.pn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0" y="0"/>
            <a:ext cx="2857500" cy="6858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7" name="图片 12" descr="9.pn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785938" y="0"/>
            <a:ext cx="1143000" cy="12144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8" name="图片 8" descr="4.pn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0" y="5072063"/>
            <a:ext cx="9144000" cy="178593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2059" name="图片 13" descr="10.pn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4572000" y="5572125"/>
            <a:ext cx="4572000" cy="12858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2060" name="Rectangle 12"/>
          <p:cNvSpPr>
            <a:spLocks noGrp="1" noChangeArrowheads="1"/>
          </p:cNvSpPr>
          <p:nvPr>
            <p:ph type="ctrTitle"/>
          </p:nvPr>
        </p:nvSpPr>
        <p:spPr>
          <a:xfrm>
            <a:off x="2339975" y="1123950"/>
            <a:ext cx="6403975" cy="895350"/>
          </a:xfrm>
          <a:extLst>
            <a:ext uri="{909E8E84-426E-40DD-AFC4-6F175D3DCCD1}">
              <a14:hiddenFill xmlns="" xmlns:a14="http://schemas.microsoft.com/office/drawing/2010/main">
                <a:solidFill>
                  <a:schemeClr val="accent1"/>
                </a:solidFill>
              </a14:hiddenFill>
            </a:ext>
          </a:extLst>
        </p:spPr>
        <p:txBody>
          <a:bodyPr/>
          <a:lstStyle>
            <a:lvl1pPr>
              <a:defRPr sz="3600">
                <a:solidFill>
                  <a:schemeClr val="bg1"/>
                </a:solidFill>
              </a:defRPr>
            </a:lvl1pPr>
          </a:lstStyle>
          <a:p>
            <a:pPr lvl="0"/>
            <a:r>
              <a:rPr lang="zh-CN" noProof="0" smtClean="0"/>
              <a:t>单击此处编辑母版标题样式</a:t>
            </a:r>
          </a:p>
        </p:txBody>
      </p:sp>
      <p:sp>
        <p:nvSpPr>
          <p:cNvPr id="2061" name="Rectangle 13"/>
          <p:cNvSpPr>
            <a:spLocks noGrp="1" noChangeArrowheads="1"/>
          </p:cNvSpPr>
          <p:nvPr>
            <p:ph type="subTitle" idx="1"/>
          </p:nvPr>
        </p:nvSpPr>
        <p:spPr>
          <a:xfrm>
            <a:off x="2339975" y="2060575"/>
            <a:ext cx="6400800" cy="693738"/>
          </a:xfrm>
          <a:extLst>
            <a:ext uri="{909E8E84-426E-40DD-AFC4-6F175D3DCCD1}">
              <a14:hiddenFill xmlns="" xmlns:a14="http://schemas.microsoft.com/office/drawing/2010/main">
                <a:solidFill>
                  <a:schemeClr val="accent1"/>
                </a:solidFill>
              </a14:hiddenFill>
            </a:ext>
          </a:extLst>
        </p:spPr>
        <p:txBody>
          <a:bodyPr/>
          <a:lstStyle>
            <a:lvl1pPr marL="0" indent="0" algn="r">
              <a:buFont typeface="Arial" pitchFamily="34" charset="0"/>
              <a:buNone/>
              <a:defRPr sz="2800">
                <a:solidFill>
                  <a:schemeClr val="bg1"/>
                </a:solidFill>
              </a:defRPr>
            </a:lvl1pPr>
          </a:lstStyle>
          <a:p>
            <a:pPr lvl="0"/>
            <a:r>
              <a:rPr lang="zh-CN" noProof="0" smtClean="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 xmlns:p14="http://schemas.microsoft.com/office/powerpoint/2010/main" val="3212936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7475"/>
            <a:ext cx="2058988" cy="52451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17475"/>
            <a:ext cx="6029325" cy="5245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 xmlns:p14="http://schemas.microsoft.com/office/powerpoint/2010/main" val="3092082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 xmlns:p14="http://schemas.microsoft.com/office/powerpoint/2010/main" val="2010258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613553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68313" y="8366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59313" y="8366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 xmlns:p14="http://schemas.microsoft.com/office/powerpoint/2010/main" val="2622616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 xmlns:p14="http://schemas.microsoft.com/office/powerpoint/2010/main" val="372649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 xmlns:p14="http://schemas.microsoft.com/office/powerpoint/2010/main" val="2043384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6995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141073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3016197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6" descr="14.pn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矩形 5"/>
          <p:cNvSpPr>
            <a:spLocks noChangeArrowheads="1"/>
          </p:cNvSpPr>
          <p:nvPr/>
        </p:nvSpPr>
        <p:spPr bwMode="auto">
          <a:xfrm>
            <a:off x="0" y="0"/>
            <a:ext cx="9144000" cy="642938"/>
          </a:xfrm>
          <a:prstGeom prst="rect">
            <a:avLst/>
          </a:prstGeom>
          <a:solidFill>
            <a:schemeClr val="bg1">
              <a:alpha val="64000"/>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ndParaRPr>
          </a:p>
        </p:txBody>
      </p:sp>
      <p:sp>
        <p:nvSpPr>
          <p:cNvPr id="1028" name="标题占位符 1"/>
          <p:cNvSpPr>
            <a:spLocks noGrp="1" noChangeArrowheads="1"/>
          </p:cNvSpPr>
          <p:nvPr>
            <p:ph type="title"/>
          </p:nvPr>
        </p:nvSpPr>
        <p:spPr bwMode="auto">
          <a:xfrm>
            <a:off x="457200" y="117475"/>
            <a:ext cx="8229600"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9" name="文本占位符 2"/>
          <p:cNvSpPr>
            <a:spLocks noGrp="1" noChangeArrowheads="1"/>
          </p:cNvSpPr>
          <p:nvPr>
            <p:ph type="body" idx="1"/>
          </p:nvPr>
        </p:nvSpPr>
        <p:spPr bwMode="auto">
          <a:xfrm>
            <a:off x="468313" y="836613"/>
            <a:ext cx="8229600" cy="45259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cSld>
  <p:clrMap bg1="lt1" tx1="dk1" bg2="lt2" tx2="dk2" accent1="accent1" accent2="accent2" accent3="accent3" accent4="accent4" accent5="accent5" accent6="accent6" hlink="hlink" folHlink="folHlink"/>
  <p:sldLayoutIdLst>
    <p:sldLayoutId id="2147483757"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r" rtl="0" eaLnBrk="0" fontAlgn="base" hangingPunct="0">
        <a:spcBef>
          <a:spcPct val="0"/>
        </a:spcBef>
        <a:spcAft>
          <a:spcPct val="0"/>
        </a:spcAft>
        <a:defRPr sz="2800" b="1">
          <a:solidFill>
            <a:schemeClr val="tx1"/>
          </a:solidFill>
          <a:latin typeface="+mj-lt"/>
          <a:ea typeface="+mj-ea"/>
          <a:cs typeface="+mj-cs"/>
        </a:defRPr>
      </a:lvl1pPr>
      <a:lvl2pPr algn="r" rtl="0" eaLnBrk="0" fontAlgn="base" hangingPunct="0">
        <a:spcBef>
          <a:spcPct val="0"/>
        </a:spcBef>
        <a:spcAft>
          <a:spcPct val="0"/>
        </a:spcAft>
        <a:defRPr sz="2800" b="1">
          <a:solidFill>
            <a:schemeClr val="tx1"/>
          </a:solidFill>
          <a:latin typeface="Calibri" pitchFamily="34" charset="0"/>
          <a:ea typeface="SimHei" pitchFamily="49" charset="-122"/>
        </a:defRPr>
      </a:lvl2pPr>
      <a:lvl3pPr algn="r" rtl="0" eaLnBrk="0" fontAlgn="base" hangingPunct="0">
        <a:spcBef>
          <a:spcPct val="0"/>
        </a:spcBef>
        <a:spcAft>
          <a:spcPct val="0"/>
        </a:spcAft>
        <a:defRPr sz="2800" b="1">
          <a:solidFill>
            <a:schemeClr val="tx1"/>
          </a:solidFill>
          <a:latin typeface="Calibri" pitchFamily="34" charset="0"/>
          <a:ea typeface="SimHei" pitchFamily="49" charset="-122"/>
        </a:defRPr>
      </a:lvl3pPr>
      <a:lvl4pPr algn="r" rtl="0" eaLnBrk="0" fontAlgn="base" hangingPunct="0">
        <a:spcBef>
          <a:spcPct val="0"/>
        </a:spcBef>
        <a:spcAft>
          <a:spcPct val="0"/>
        </a:spcAft>
        <a:defRPr sz="2800" b="1">
          <a:solidFill>
            <a:schemeClr val="tx1"/>
          </a:solidFill>
          <a:latin typeface="Calibri" pitchFamily="34" charset="0"/>
          <a:ea typeface="SimHei" pitchFamily="49" charset="-122"/>
        </a:defRPr>
      </a:lvl4pPr>
      <a:lvl5pPr algn="r" rtl="0" eaLnBrk="0" fontAlgn="base" hangingPunct="0">
        <a:spcBef>
          <a:spcPct val="0"/>
        </a:spcBef>
        <a:spcAft>
          <a:spcPct val="0"/>
        </a:spcAft>
        <a:defRPr sz="2800" b="1">
          <a:solidFill>
            <a:schemeClr val="tx1"/>
          </a:solidFill>
          <a:latin typeface="Calibri" pitchFamily="34" charset="0"/>
          <a:ea typeface="SimHei" pitchFamily="49" charset="-122"/>
        </a:defRPr>
      </a:lvl5pPr>
      <a:lvl6pPr marL="457200" algn="r" rtl="0" eaLnBrk="0" fontAlgn="base" hangingPunct="0">
        <a:spcBef>
          <a:spcPct val="0"/>
        </a:spcBef>
        <a:spcAft>
          <a:spcPct val="0"/>
        </a:spcAft>
        <a:defRPr sz="2800" b="1">
          <a:solidFill>
            <a:schemeClr val="tx1"/>
          </a:solidFill>
          <a:latin typeface="Calibri" pitchFamily="34" charset="0"/>
          <a:ea typeface="SimHei" pitchFamily="49" charset="-122"/>
        </a:defRPr>
      </a:lvl6pPr>
      <a:lvl7pPr marL="914400" algn="r" rtl="0" eaLnBrk="0" fontAlgn="base" hangingPunct="0">
        <a:spcBef>
          <a:spcPct val="0"/>
        </a:spcBef>
        <a:spcAft>
          <a:spcPct val="0"/>
        </a:spcAft>
        <a:defRPr sz="2800" b="1">
          <a:solidFill>
            <a:schemeClr val="tx1"/>
          </a:solidFill>
          <a:latin typeface="Calibri" pitchFamily="34" charset="0"/>
          <a:ea typeface="SimHei" pitchFamily="49" charset="-122"/>
        </a:defRPr>
      </a:lvl7pPr>
      <a:lvl8pPr marL="1371600" algn="r" rtl="0" eaLnBrk="0" fontAlgn="base" hangingPunct="0">
        <a:spcBef>
          <a:spcPct val="0"/>
        </a:spcBef>
        <a:spcAft>
          <a:spcPct val="0"/>
        </a:spcAft>
        <a:defRPr sz="2800" b="1">
          <a:solidFill>
            <a:schemeClr val="tx1"/>
          </a:solidFill>
          <a:latin typeface="Calibri" pitchFamily="34" charset="0"/>
          <a:ea typeface="SimHei" pitchFamily="49" charset="-122"/>
        </a:defRPr>
      </a:lvl8pPr>
      <a:lvl9pPr marL="1828800" algn="r" rtl="0" eaLnBrk="0" fontAlgn="base" hangingPunct="0">
        <a:spcBef>
          <a:spcPct val="0"/>
        </a:spcBef>
        <a:spcAft>
          <a:spcPct val="0"/>
        </a:spcAft>
        <a:defRPr sz="2800" b="1">
          <a:solidFill>
            <a:schemeClr val="tx1"/>
          </a:solidFill>
          <a:latin typeface="Calibri" pitchFamily="34" charset="0"/>
          <a:ea typeface="SimHei" pitchFamily="49"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2" cstate="print"/>
          <a:srcRect l="3223" t="2174" r="3334"/>
          <a:stretch>
            <a:fillRect/>
          </a:stretch>
        </p:blipFill>
        <p:spPr bwMode="auto">
          <a:xfrm>
            <a:off x="0" y="4605"/>
            <a:ext cx="9107996" cy="2720156"/>
          </a:xfrm>
          <a:prstGeom prst="rect">
            <a:avLst/>
          </a:prstGeom>
          <a:gradFill flip="none" rotWithShape="1">
            <a:gsLst>
              <a:gs pos="0">
                <a:srgbClr val="990000">
                  <a:shade val="30000"/>
                  <a:satMod val="115000"/>
                </a:srgbClr>
              </a:gs>
              <a:gs pos="50000">
                <a:srgbClr val="990000">
                  <a:shade val="67500"/>
                  <a:satMod val="115000"/>
                </a:srgbClr>
              </a:gs>
              <a:gs pos="100000">
                <a:srgbClr val="990000">
                  <a:shade val="100000"/>
                  <a:satMod val="115000"/>
                </a:srgbClr>
              </a:gs>
            </a:gsLst>
            <a:path path="circle">
              <a:fillToRect l="100000" t="100000"/>
            </a:path>
            <a:tileRect r="-100000" b="-100000"/>
          </a:gradFill>
          <a:ln w="9525">
            <a:noFill/>
            <a:miter lim="800000"/>
            <a:headEnd/>
            <a:tailEnd/>
          </a:ln>
        </p:spPr>
      </p:pic>
      <p:sp>
        <p:nvSpPr>
          <p:cNvPr id="6" name="Rectangle 5"/>
          <p:cNvSpPr/>
          <p:nvPr/>
        </p:nvSpPr>
        <p:spPr>
          <a:xfrm>
            <a:off x="0" y="0"/>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Rectangle 2"/>
          <p:cNvSpPr/>
          <p:nvPr/>
        </p:nvSpPr>
        <p:spPr>
          <a:xfrm>
            <a:off x="0" y="6143644"/>
            <a:ext cx="9144000" cy="369332"/>
          </a:xfrm>
          <a:prstGeom prst="rect">
            <a:avLst/>
          </a:prstGeom>
        </p:spPr>
        <p:txBody>
          <a:bodyPr wrap="square">
            <a:spAutoFit/>
          </a:bodyPr>
          <a:lstStyle/>
          <a:p>
            <a:pPr algn="ctr" fontAlgn="auto">
              <a:spcBef>
                <a:spcPts val="0"/>
              </a:spcBef>
              <a:spcAft>
                <a:spcPts val="0"/>
              </a:spcAft>
              <a:defRPr/>
            </a:pP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PANGKALPINANG</a:t>
            </a:r>
            <a:r>
              <a:rPr lang="en-US"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 </a:t>
            </a: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21 FEBRUARI </a:t>
            </a:r>
            <a:r>
              <a:rPr lang="en-AU"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201</a:t>
            </a: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7</a:t>
            </a:r>
            <a:endParaRPr lang="en-US" sz="1050" b="1" dirty="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endParaRPr>
          </a:p>
        </p:txBody>
      </p:sp>
      <p:sp>
        <p:nvSpPr>
          <p:cNvPr id="4" name="Rectangle 3"/>
          <p:cNvSpPr/>
          <p:nvPr/>
        </p:nvSpPr>
        <p:spPr>
          <a:xfrm>
            <a:off x="-142876" y="4071942"/>
            <a:ext cx="9358346" cy="2139047"/>
          </a:xfrm>
          <a:prstGeom prst="rect">
            <a:avLst/>
          </a:prstGeom>
        </p:spPr>
        <p:txBody>
          <a:bodyPr wrap="square">
            <a:spAutoFit/>
          </a:bodyPr>
          <a:lstStyle/>
          <a:p>
            <a:pPr algn="ctr" fontAlgn="auto">
              <a:spcBef>
                <a:spcPts val="0"/>
              </a:spcBef>
              <a:spcAft>
                <a:spcPts val="600"/>
              </a:spcAft>
              <a:defRPr/>
            </a:pPr>
            <a:r>
              <a:rPr lang="en-US" sz="3200" b="1" spc="50" dirty="0" smtClean="0">
                <a:ln w="11430">
                  <a:solidFill>
                    <a:schemeClr val="tx1"/>
                  </a:solidFill>
                </a:ln>
                <a:solidFill>
                  <a:srgbClr val="FF0000"/>
                </a:solidFill>
                <a:effectLst>
                  <a:glow rad="63500">
                    <a:schemeClr val="accent4">
                      <a:satMod val="175000"/>
                      <a:alpha val="40000"/>
                    </a:schemeClr>
                  </a:glow>
                  <a:outerShdw blurRad="76200" dist="50800" dir="5400000" algn="tl" rotWithShape="0">
                    <a:srgbClr val="000000">
                      <a:alpha val="65000"/>
                    </a:srgbClr>
                  </a:outerShdw>
                </a:effectLst>
                <a:latin typeface="Britannic Bold" pitchFamily="34" charset="0"/>
              </a:rPr>
              <a:t>PESERTA RAPAT KOORDINASI PERENCANAAN BADAN KESBANGPOL  SE-PROVINSI KEPULAUAN BANGKA BELITUNG</a:t>
            </a:r>
            <a:endParaRPr lang="id-ID" sz="3200" dirty="0" smtClean="0"/>
          </a:p>
          <a:p>
            <a:pPr algn="ctr" fontAlgn="auto">
              <a:spcBef>
                <a:spcPts val="0"/>
              </a:spcBef>
              <a:spcAft>
                <a:spcPts val="0"/>
              </a:spcAft>
              <a:defRPr/>
            </a:pPr>
            <a:endParaRPr lang="en-US" sz="3200" b="1" spc="50" dirty="0">
              <a:ln w="11430">
                <a:solidFill>
                  <a:schemeClr val="tx1"/>
                </a:solidFill>
              </a:ln>
              <a:solidFill>
                <a:srgbClr val="FF0000"/>
              </a:solidFill>
              <a:effectLst>
                <a:glow rad="139700">
                  <a:schemeClr val="accent4">
                    <a:satMod val="175000"/>
                    <a:alpha val="40000"/>
                  </a:schemeClr>
                </a:glow>
                <a:outerShdw blurRad="76200" dist="50800" dir="5400000" algn="tl" rotWithShape="0">
                  <a:srgbClr val="000000">
                    <a:alpha val="65000"/>
                  </a:srgbClr>
                </a:outerShdw>
              </a:effectLst>
              <a:latin typeface="Britannic Bold" pitchFamily="34" charset="0"/>
            </a:endParaRPr>
          </a:p>
        </p:txBody>
      </p:sp>
      <p:sp>
        <p:nvSpPr>
          <p:cNvPr id="20" name="Title 1"/>
          <p:cNvSpPr>
            <a:spLocks noGrp="1"/>
          </p:cNvSpPr>
          <p:nvPr>
            <p:ph type="ctrTitle"/>
          </p:nvPr>
        </p:nvSpPr>
        <p:spPr>
          <a:xfrm>
            <a:off x="1115616" y="188640"/>
            <a:ext cx="7272808" cy="614346"/>
          </a:xfrm>
        </p:spPr>
        <p:txBody>
          <a:bodyPr>
            <a:noAutofit/>
          </a:bodyPr>
          <a:lstStyle/>
          <a:p>
            <a:pPr algn="ctr">
              <a:spcBef>
                <a:spcPts val="0"/>
              </a:spcBef>
            </a:pPr>
            <a:r>
              <a:rPr lang="id-ID" sz="1800" b="1" dirty="0" smtClean="0">
                <a:latin typeface="Aharoni" pitchFamily="2" charset="-79"/>
                <a:cs typeface="Aharoni" pitchFamily="2" charset="-79"/>
              </a:rPr>
              <a:t>PEMERINTAH DAERAH</a:t>
            </a:r>
            <a:r>
              <a:rPr lang="en-US" sz="1900" b="1" dirty="0" smtClean="0">
                <a:latin typeface="Aharoni" pitchFamily="2" charset="-79"/>
                <a:cs typeface="Aharoni" pitchFamily="2" charset="-79"/>
              </a:rPr>
              <a:t/>
            </a:r>
            <a:br>
              <a:rPr lang="en-US" sz="1900" b="1" dirty="0" smtClean="0">
                <a:latin typeface="Aharoni" pitchFamily="2" charset="-79"/>
                <a:cs typeface="Aharoni" pitchFamily="2" charset="-79"/>
              </a:rPr>
            </a:br>
            <a:r>
              <a:rPr lang="id-ID" sz="1900" b="1" dirty="0" smtClean="0">
                <a:latin typeface="Aharoni" pitchFamily="2" charset="-79"/>
                <a:cs typeface="Aharoni" pitchFamily="2" charset="-79"/>
              </a:rPr>
              <a:t>PROVINSI KEPULAUAN BANGKA BELITUNG</a:t>
            </a:r>
            <a:endParaRPr lang="en-US" sz="1900" b="1" dirty="0">
              <a:latin typeface="Aharoni" pitchFamily="2" charset="-79"/>
              <a:cs typeface="Aharoni" pitchFamily="2" charset="-79"/>
            </a:endParaRPr>
          </a:p>
        </p:txBody>
      </p:sp>
      <p:pic>
        <p:nvPicPr>
          <p:cNvPr id="11" name="Picture 2" descr="C:\Users\Owner\Pictures\peta-indonesia21.gi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714488"/>
            <a:ext cx="9144000" cy="1928826"/>
          </a:xfrm>
          <a:prstGeom prst="rect">
            <a:avLst/>
          </a:prstGeom>
          <a:noFill/>
          <a:ln>
            <a:noFill/>
          </a:ln>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Subtitle 2"/>
          <p:cNvSpPr txBox="1">
            <a:spLocks/>
          </p:cNvSpPr>
          <p:nvPr/>
        </p:nvSpPr>
        <p:spPr>
          <a:xfrm rot="10800000" flipV="1">
            <a:off x="0" y="1714489"/>
            <a:ext cx="9144000" cy="2143140"/>
          </a:xfrm>
          <a:prstGeom prst="rect">
            <a:avLst/>
          </a:prstGeom>
        </p:spPr>
        <p:txBody>
          <a:bodyPr tIns="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27432" marR="0" lvl="0" indent="0"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lang="en-US" sz="6000" b="1" spc="50" dirty="0" smtClean="0">
                <a:ln w="11430">
                  <a:solidFill>
                    <a:schemeClr val="tx1"/>
                  </a:solidFill>
                </a:ln>
                <a:gradFill>
                  <a:gsLst>
                    <a:gs pos="25000">
                      <a:schemeClr val="accent2">
                        <a:satMod val="155000"/>
                      </a:schemeClr>
                    </a:gs>
                    <a:gs pos="100000">
                      <a:schemeClr val="accent2">
                        <a:shade val="45000"/>
                        <a:satMod val="165000"/>
                      </a:schemeClr>
                    </a:gs>
                  </a:gsLst>
                  <a:lin ang="5400000"/>
                </a:gradFill>
                <a:effectLst>
                  <a:glow rad="1016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latin typeface="+mn-lt"/>
                <a:ea typeface="+mn-ea"/>
              </a:rPr>
              <a:t>SELAMAT DATANG</a:t>
            </a:r>
            <a:endParaRPr kumimoji="0" lang="id-ID" sz="60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mn-lt"/>
              <a:ea typeface="+mn-ea"/>
            </a:endParaRPr>
          </a:p>
        </p:txBody>
      </p:sp>
      <p:pic>
        <p:nvPicPr>
          <p:cNvPr id="16" name="Picture 7" descr="D:\GAMBAR\bahan grafis\logo provinsi\babel.png"/>
          <p:cNvPicPr>
            <a:picLocks noChangeAspect="1" noChangeArrowheads="1"/>
          </p:cNvPicPr>
          <p:nvPr/>
        </p:nvPicPr>
        <p:blipFill>
          <a:blip r:embed="rId4"/>
          <a:srcRect/>
          <a:stretch>
            <a:fillRect/>
          </a:stretch>
        </p:blipFill>
        <p:spPr bwMode="auto">
          <a:xfrm>
            <a:off x="214282" y="214290"/>
            <a:ext cx="785818" cy="7858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4282" y="142852"/>
            <a:ext cx="8697978" cy="1142984"/>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SARAN PENGATURAN  KETENTUAN PERALIHAN </a:t>
            </a:r>
          </a:p>
          <a:p>
            <a:pPr algn="ctr" eaLnBrk="0" fontAlgn="auto" hangingPunct="0">
              <a:spcBef>
                <a:spcPts val="0"/>
              </a:spcBef>
              <a:spcAft>
                <a:spcPts val="0"/>
              </a:spcAft>
              <a:defRPr/>
            </a:pPr>
            <a:r>
              <a:rPr lang="id-ID" sz="2000" b="1" dirty="0" smtClean="0">
                <a:solidFill>
                  <a:schemeClr val="bg1"/>
                </a:solidFill>
              </a:rPr>
              <a:t>DALAM RANCANGAN PERATURAN DAERAH  </a:t>
            </a:r>
          </a:p>
          <a:p>
            <a:pPr algn="ctr" eaLnBrk="0" fontAlgn="auto" hangingPunct="0">
              <a:spcBef>
                <a:spcPts val="0"/>
              </a:spcBef>
              <a:spcAft>
                <a:spcPts val="0"/>
              </a:spcAft>
              <a:defRPr/>
            </a:pPr>
            <a:r>
              <a:rPr lang="id-ID" sz="2000" b="1" dirty="0" smtClean="0">
                <a:solidFill>
                  <a:schemeClr val="bg1"/>
                </a:solidFill>
              </a:rPr>
              <a:t>TENTANG  PEMBENTUKAN DAN SUSUNAN PERANGKAT DAERAH..........</a:t>
            </a:r>
          </a:p>
          <a:p>
            <a:pPr algn="ctr" eaLnBrk="0" fontAlgn="auto" hangingPunct="0">
              <a:spcBef>
                <a:spcPts val="0"/>
              </a:spcBef>
              <a:spcAft>
                <a:spcPts val="0"/>
              </a:spcAft>
              <a:defRPr/>
            </a:pPr>
            <a:r>
              <a:rPr lang="id-ID" sz="2000" b="1" dirty="0" smtClean="0">
                <a:solidFill>
                  <a:schemeClr val="bg1"/>
                </a:solidFill>
              </a:rPr>
              <a:t> </a:t>
            </a: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en-US" sz="2000" b="1" dirty="0" smtClean="0">
                <a:solidFill>
                  <a:schemeClr val="bg1"/>
                </a:solidFill>
              </a:rPr>
              <a:t> </a:t>
            </a:r>
            <a:endParaRPr lang="id-ID" sz="2000" b="1" dirty="0" smtClean="0">
              <a:solidFill>
                <a:schemeClr val="bg1"/>
              </a:solidFill>
            </a:endParaRPr>
          </a:p>
          <a:p>
            <a:pPr algn="ctr" eaLnBrk="0" fontAlgn="auto" hangingPunct="0">
              <a:spcBef>
                <a:spcPts val="0"/>
              </a:spcBef>
              <a:spcAft>
                <a:spcPts val="0"/>
              </a:spcAft>
              <a:defRPr/>
            </a:pPr>
            <a:r>
              <a:rPr lang="id-ID" sz="2800" b="1" dirty="0" smtClean="0">
                <a:solidFill>
                  <a:schemeClr val="bg1"/>
                </a:solidFill>
              </a:rPr>
              <a:t> </a:t>
            </a:r>
            <a:endParaRPr lang="en-US" sz="2800" b="1" dirty="0">
              <a:solidFill>
                <a:schemeClr val="bg1"/>
              </a:solidFill>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10</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19" name="Rectangle 18"/>
          <p:cNvSpPr/>
          <p:nvPr/>
        </p:nvSpPr>
        <p:spPr>
          <a:xfrm>
            <a:off x="285720" y="1285860"/>
            <a:ext cx="8568952" cy="528641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600"/>
              </a:spcAft>
              <a:defRPr/>
            </a:pPr>
            <a:endParaRPr lang="id-ID" sz="1500" b="1" dirty="0" smtClean="0">
              <a:solidFill>
                <a:schemeClr val="tx1"/>
              </a:solidFill>
            </a:endParaRPr>
          </a:p>
          <a:p>
            <a:pPr algn="ctr" fontAlgn="auto">
              <a:spcBef>
                <a:spcPts val="0"/>
              </a:spcBef>
              <a:spcAft>
                <a:spcPts val="600"/>
              </a:spcAft>
              <a:defRPr/>
            </a:pPr>
            <a:r>
              <a:rPr lang="id-ID" sz="1500" b="1" dirty="0" smtClean="0">
                <a:solidFill>
                  <a:schemeClr val="tx1"/>
                </a:solidFill>
              </a:rPr>
              <a:t>BAB ......</a:t>
            </a:r>
          </a:p>
          <a:p>
            <a:pPr algn="ctr" fontAlgn="auto">
              <a:spcBef>
                <a:spcPts val="0"/>
              </a:spcBef>
              <a:spcAft>
                <a:spcPts val="600"/>
              </a:spcAft>
              <a:defRPr/>
            </a:pPr>
            <a:r>
              <a:rPr lang="id-ID" sz="1500" b="1" dirty="0" smtClean="0">
                <a:solidFill>
                  <a:schemeClr val="tx1"/>
                </a:solidFill>
              </a:rPr>
              <a:t>KETENTUAN PERALIHAN </a:t>
            </a:r>
          </a:p>
          <a:p>
            <a:pPr algn="ctr" fontAlgn="auto">
              <a:spcBef>
                <a:spcPts val="0"/>
              </a:spcBef>
              <a:spcAft>
                <a:spcPts val="600"/>
              </a:spcAft>
              <a:defRPr/>
            </a:pPr>
            <a:r>
              <a:rPr lang="id-ID" sz="1500" b="1" dirty="0" smtClean="0">
                <a:solidFill>
                  <a:schemeClr val="tx1"/>
                </a:solidFill>
              </a:rPr>
              <a:t>Pasal  .....</a:t>
            </a:r>
            <a:endParaRPr lang="id-ID" sz="1500" b="1" dirty="0">
              <a:solidFill>
                <a:schemeClr val="tx1"/>
              </a:solidFill>
            </a:endParaRPr>
          </a:p>
          <a:p>
            <a:pPr marL="342900" lvl="0" indent="-342900" algn="just">
              <a:spcBef>
                <a:spcPts val="200"/>
              </a:spcBef>
              <a:spcAft>
                <a:spcPts val="200"/>
              </a:spcAft>
              <a:buFont typeface="+mj-lt"/>
              <a:buAutoNum type="arabicParenR"/>
            </a:pPr>
            <a:r>
              <a:rPr lang="en-US" sz="1600" dirty="0" err="1" smtClean="0">
                <a:solidFill>
                  <a:schemeClr val="tx1"/>
                </a:solidFill>
              </a:rPr>
              <a:t>Pada</a:t>
            </a:r>
            <a:r>
              <a:rPr lang="en-US" sz="1600" dirty="0" smtClean="0">
                <a:solidFill>
                  <a:schemeClr val="tx1"/>
                </a:solidFill>
              </a:rPr>
              <a:t> </a:t>
            </a:r>
            <a:r>
              <a:rPr lang="en-US" sz="1600" dirty="0" err="1" smtClean="0">
                <a:solidFill>
                  <a:schemeClr val="tx1"/>
                </a:solidFill>
              </a:rPr>
              <a:t>saat</a:t>
            </a:r>
            <a:r>
              <a:rPr lang="en-US" sz="1600" dirty="0" smtClean="0">
                <a:solidFill>
                  <a:schemeClr val="tx1"/>
                </a:solidFill>
              </a:rPr>
              <a:t> </a:t>
            </a:r>
            <a:r>
              <a:rPr lang="id-ID" sz="1600" dirty="0" smtClean="0">
                <a:solidFill>
                  <a:schemeClr val="tx1"/>
                </a:solidFill>
              </a:rPr>
              <a:t>P</a:t>
            </a:r>
            <a:r>
              <a:rPr lang="fi-FI" sz="1600" dirty="0" smtClean="0">
                <a:solidFill>
                  <a:schemeClr val="tx1"/>
                </a:solidFill>
              </a:rPr>
              <a:t>eraturan </a:t>
            </a:r>
            <a:r>
              <a:rPr lang="id-ID" sz="1600" dirty="0" smtClean="0">
                <a:solidFill>
                  <a:schemeClr val="tx1"/>
                </a:solidFill>
              </a:rPr>
              <a:t>Daerah </a:t>
            </a:r>
            <a:r>
              <a:rPr lang="fi-FI" sz="1600" dirty="0" smtClean="0">
                <a:solidFill>
                  <a:schemeClr val="tx1"/>
                </a:solidFill>
              </a:rPr>
              <a:t>ini </a:t>
            </a:r>
            <a:r>
              <a:rPr lang="id-ID" sz="1600" dirty="0" smtClean="0">
                <a:solidFill>
                  <a:schemeClr val="tx1"/>
                </a:solidFill>
              </a:rPr>
              <a:t>berlaku</a:t>
            </a:r>
            <a:r>
              <a:rPr lang="en-US" sz="1600" dirty="0" smtClean="0">
                <a:solidFill>
                  <a:schemeClr val="tx1"/>
                </a:solidFill>
              </a:rPr>
              <a:t>, </a:t>
            </a:r>
            <a:r>
              <a:rPr lang="id-ID" sz="1600" dirty="0" smtClean="0">
                <a:solidFill>
                  <a:schemeClr val="tx1"/>
                </a:solidFill>
              </a:rPr>
              <a:t>Perangkat Daerah yang melaksanakan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a:t>
            </a:r>
            <a:r>
              <a:rPr lang="en-GB" sz="1600" dirty="0" err="1" smtClean="0">
                <a:solidFill>
                  <a:schemeClr val="tx1"/>
                </a:solidFill>
              </a:rPr>
              <a:t>dalam</a:t>
            </a:r>
            <a:r>
              <a:rPr lang="en-GB" sz="1600" dirty="0" smtClean="0">
                <a:solidFill>
                  <a:schemeClr val="tx1"/>
                </a:solidFill>
              </a:rPr>
              <a:t> </a:t>
            </a:r>
            <a:r>
              <a:rPr lang="en-GB" sz="1600" dirty="0" err="1" smtClean="0">
                <a:solidFill>
                  <a:schemeClr val="tx1"/>
                </a:solidFill>
              </a:rPr>
              <a:t>negeri</a:t>
            </a:r>
            <a:r>
              <a:rPr lang="en-GB" sz="1600" dirty="0" smtClean="0">
                <a:solidFill>
                  <a:schemeClr val="tx1"/>
                </a:solidFill>
              </a:rPr>
              <a:t> </a:t>
            </a:r>
            <a:r>
              <a:rPr lang="id-ID" sz="1600" dirty="0" smtClean="0">
                <a:solidFill>
                  <a:schemeClr val="tx1"/>
                </a:solidFill>
              </a:rPr>
              <a:t>yang telah terbentuk sebelum Peraturan Daerah ini diundangkan, tetap melaksanakan tugasnya sampai dengan </a:t>
            </a:r>
            <a:r>
              <a:rPr lang="fi-FI" sz="1600" dirty="0" smtClean="0">
                <a:solidFill>
                  <a:schemeClr val="tx1"/>
                </a:solidFill>
              </a:rPr>
              <a:t>peraturan perundang-undangan mengenai pelaksanaan urusan pemerintahan umum diundangkan. </a:t>
            </a:r>
            <a:endParaRPr lang="id-ID" sz="1600" dirty="0" smtClean="0">
              <a:solidFill>
                <a:schemeClr val="tx1"/>
              </a:solidFill>
            </a:endParaRPr>
          </a:p>
          <a:p>
            <a:pPr marL="342900" indent="-342900" algn="just">
              <a:spcBef>
                <a:spcPts val="200"/>
              </a:spcBef>
              <a:spcAft>
                <a:spcPts val="200"/>
              </a:spcAft>
              <a:buFont typeface="+mj-lt"/>
              <a:buAutoNum type="arabicParenR"/>
            </a:pPr>
            <a:r>
              <a:rPr lang="fi-FI" sz="1600" dirty="0" smtClean="0">
                <a:solidFill>
                  <a:schemeClr val="tx1"/>
                </a:solidFill>
              </a:rPr>
              <a:t>Anggaran penyelenggaraan </a:t>
            </a:r>
            <a:r>
              <a:rPr lang="id-ID" sz="1600" dirty="0" smtClean="0">
                <a:solidFill>
                  <a:schemeClr val="tx1"/>
                </a:solidFill>
              </a:rPr>
              <a:t>Urusan Pemerintahan </a:t>
            </a:r>
            <a:r>
              <a:rPr lang="en-GB" sz="1600" dirty="0" err="1" smtClean="0">
                <a:solidFill>
                  <a:schemeClr val="tx1"/>
                </a:solidFill>
              </a:rPr>
              <a:t>di</a:t>
            </a:r>
            <a:r>
              <a:rPr lang="en-GB" sz="1600" dirty="0" smtClean="0">
                <a:solidFill>
                  <a:schemeClr val="tx1"/>
                </a:solidFill>
              </a:rPr>
              <a:t> </a:t>
            </a:r>
            <a:r>
              <a:rPr lang="id-ID" sz="1600" dirty="0" smtClean="0">
                <a:solidFill>
                  <a:schemeClr val="tx1"/>
                </a:solidFill>
              </a:rPr>
              <a:t>bidang kesatuan bangsa dan politi</a:t>
            </a:r>
            <a:r>
              <a:rPr lang="en-US" sz="1600" dirty="0" smtClean="0">
                <a:solidFill>
                  <a:schemeClr val="tx1"/>
                </a:solidFill>
              </a:rPr>
              <a:t>k </a:t>
            </a:r>
            <a:r>
              <a:rPr lang="en-GB" sz="1600" dirty="0" err="1">
                <a:solidFill>
                  <a:schemeClr val="tx1"/>
                </a:solidFill>
              </a:rPr>
              <a:t>dalam</a:t>
            </a:r>
            <a:r>
              <a:rPr lang="en-GB" sz="1600" dirty="0">
                <a:solidFill>
                  <a:schemeClr val="tx1"/>
                </a:solidFill>
              </a:rPr>
              <a:t> </a:t>
            </a:r>
            <a:r>
              <a:rPr lang="en-GB" sz="1600" dirty="0" err="1">
                <a:solidFill>
                  <a:schemeClr val="tx1"/>
                </a:solidFill>
              </a:rPr>
              <a:t>negeri</a:t>
            </a:r>
            <a:r>
              <a:rPr lang="en-GB" sz="1600" dirty="0">
                <a:solidFill>
                  <a:schemeClr val="tx1"/>
                </a:solidFill>
              </a:rPr>
              <a:t> </a:t>
            </a:r>
            <a:r>
              <a:rPr lang="fi-FI" sz="1600" dirty="0" smtClean="0">
                <a:solidFill>
                  <a:schemeClr val="tx1"/>
                </a:solidFill>
              </a:rPr>
              <a:t>sebagaimana dimaksud pada ayat (1) dibebankan pada Anggaran Pendapatan dan Belanja Daerah sampai dengan peraturan perundang-undangan mengenai pelaksanaan urusan pemerintahan umum diundangkan.</a:t>
            </a:r>
            <a:endParaRPr lang="id-ID" sz="1600" dirty="0" smtClean="0">
              <a:solidFill>
                <a:schemeClr val="tx1"/>
              </a:solidFill>
            </a:endParaRPr>
          </a:p>
          <a:p>
            <a:pPr marL="342900" lvl="0" indent="-342900" algn="just">
              <a:spcBef>
                <a:spcPts val="200"/>
              </a:spcBef>
              <a:spcAft>
                <a:spcPts val="200"/>
              </a:spcAft>
              <a:buFont typeface="+mj-lt"/>
              <a:buAutoNum type="arabicParenR"/>
            </a:pPr>
            <a:r>
              <a:rPr lang="id-ID" sz="1600" dirty="0" smtClean="0">
                <a:solidFill>
                  <a:schemeClr val="tx1"/>
                </a:solidFill>
              </a:rPr>
              <a:t>Perangkat Daerah yang melaksanakan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a:t>
            </a:r>
            <a:r>
              <a:rPr lang="en-GB" sz="1600" dirty="0" err="1">
                <a:solidFill>
                  <a:schemeClr val="tx1"/>
                </a:solidFill>
              </a:rPr>
              <a:t>dalam</a:t>
            </a:r>
            <a:r>
              <a:rPr lang="en-GB" sz="1600" dirty="0">
                <a:solidFill>
                  <a:schemeClr val="tx1"/>
                </a:solidFill>
              </a:rPr>
              <a:t> </a:t>
            </a:r>
            <a:r>
              <a:rPr lang="en-GB" sz="1600" dirty="0" err="1">
                <a:solidFill>
                  <a:schemeClr val="tx1"/>
                </a:solidFill>
              </a:rPr>
              <a:t>negeri</a:t>
            </a:r>
            <a:r>
              <a:rPr lang="en-GB" sz="1600" dirty="0">
                <a:solidFill>
                  <a:schemeClr val="tx1"/>
                </a:solidFill>
              </a:rPr>
              <a:t> </a:t>
            </a:r>
            <a:r>
              <a:rPr lang="fi-FI" sz="1600" dirty="0" smtClean="0">
                <a:solidFill>
                  <a:schemeClr val="tx1"/>
                </a:solidFill>
              </a:rPr>
              <a:t>sebagaimana dimaksud pada ayat (1) </a:t>
            </a:r>
            <a:r>
              <a:rPr lang="id-ID" sz="1600" dirty="0" smtClean="0">
                <a:solidFill>
                  <a:schemeClr val="tx1"/>
                </a:solidFill>
              </a:rPr>
              <a:t>, ditetapkan dalam bentuk Badan.</a:t>
            </a:r>
          </a:p>
          <a:p>
            <a:pPr marL="342900" lvl="0" indent="-342900" algn="just">
              <a:spcBef>
                <a:spcPts val="200"/>
              </a:spcBef>
              <a:spcAft>
                <a:spcPts val="200"/>
              </a:spcAft>
              <a:buFont typeface="+mj-lt"/>
              <a:buAutoNum type="arabicParenR"/>
            </a:pPr>
            <a:r>
              <a:rPr lang="id-ID" sz="1600" dirty="0" smtClean="0">
                <a:solidFill>
                  <a:schemeClr val="tx1"/>
                </a:solidFill>
              </a:rPr>
              <a:t>Ketentuan lebih lanjut mengenai kedudukan, susunan organisasi, uraian tugas dan fungsi serta tata kerja Perangkat Daerah yang melaksanakan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a:t>
            </a:r>
            <a:r>
              <a:rPr lang="en-GB" sz="1600" dirty="0" err="1" smtClean="0">
                <a:solidFill>
                  <a:schemeClr val="tx1"/>
                </a:solidFill>
              </a:rPr>
              <a:t>dalam</a:t>
            </a:r>
            <a:r>
              <a:rPr lang="en-GB" sz="1600" dirty="0" smtClean="0">
                <a:solidFill>
                  <a:schemeClr val="tx1"/>
                </a:solidFill>
              </a:rPr>
              <a:t> </a:t>
            </a:r>
            <a:r>
              <a:rPr lang="en-GB" sz="1600" dirty="0" err="1" smtClean="0">
                <a:solidFill>
                  <a:schemeClr val="tx1"/>
                </a:solidFill>
              </a:rPr>
              <a:t>negeri</a:t>
            </a:r>
            <a:r>
              <a:rPr lang="en-GB" sz="1600" dirty="0" smtClean="0">
                <a:solidFill>
                  <a:schemeClr val="tx1"/>
                </a:solidFill>
              </a:rPr>
              <a:t> </a:t>
            </a:r>
            <a:r>
              <a:rPr lang="id-ID" sz="1600" dirty="0" smtClean="0">
                <a:solidFill>
                  <a:schemeClr val="tx1"/>
                </a:solidFill>
              </a:rPr>
              <a:t>diatur dengan Peraturan  </a:t>
            </a:r>
            <a:r>
              <a:rPr lang="id-ID" sz="1600" dirty="0" smtClean="0">
                <a:solidFill>
                  <a:srgbClr val="FF0000"/>
                </a:solidFill>
              </a:rPr>
              <a:t>Gubernur/Bupati/Walikota</a:t>
            </a:r>
          </a:p>
          <a:p>
            <a:pPr marL="342900" lvl="0" indent="-342900" algn="just">
              <a:spcBef>
                <a:spcPts val="200"/>
              </a:spcBef>
              <a:spcAft>
                <a:spcPts val="200"/>
              </a:spcAft>
            </a:pPr>
            <a:endParaRPr lang="id-ID" sz="1600" dirty="0" smtClean="0">
              <a:solidFill>
                <a:schemeClr val="tx1"/>
              </a:solidFill>
            </a:endParaRPr>
          </a:p>
          <a:p>
            <a:pPr algn="ctr" fontAlgn="auto">
              <a:spcBef>
                <a:spcPts val="0"/>
              </a:spcBef>
              <a:spcAft>
                <a:spcPts val="0"/>
              </a:spcAft>
              <a:defRPr/>
            </a:pPr>
            <a:endParaRPr lang="en-US" sz="1500" dirty="0">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4282" y="142852"/>
            <a:ext cx="8697978" cy="1428760"/>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PERATURAN DAERAH  PROVINSI KEPULAUAN BANGKA BELITUNG                      NOMOR 18 TAHUN 2016</a:t>
            </a:r>
          </a:p>
          <a:p>
            <a:pPr algn="ctr" eaLnBrk="0" fontAlgn="auto" hangingPunct="0">
              <a:spcBef>
                <a:spcPts val="0"/>
              </a:spcBef>
              <a:spcAft>
                <a:spcPts val="0"/>
              </a:spcAft>
              <a:defRPr/>
            </a:pPr>
            <a:r>
              <a:rPr lang="id-ID" sz="2000" b="1" dirty="0" smtClean="0">
                <a:solidFill>
                  <a:schemeClr val="bg1"/>
                </a:solidFill>
              </a:rPr>
              <a:t>TENTANG  PEMBENTUKAN DAN SUSUNAN PERANGKAT DAERAH PROVINSI KEPULAUAN BANGKA BELITUNG </a:t>
            </a:r>
          </a:p>
          <a:p>
            <a:pPr algn="ctr" eaLnBrk="0" fontAlgn="auto" hangingPunct="0">
              <a:spcBef>
                <a:spcPts val="0"/>
              </a:spcBef>
              <a:spcAft>
                <a:spcPts val="0"/>
              </a:spcAft>
              <a:defRPr/>
            </a:pPr>
            <a:r>
              <a:rPr lang="id-ID" sz="2000" b="1" dirty="0" smtClean="0">
                <a:solidFill>
                  <a:schemeClr val="bg1"/>
                </a:solidFill>
              </a:rPr>
              <a:t> </a:t>
            </a: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en-US" sz="2000" b="1" dirty="0" smtClean="0">
                <a:solidFill>
                  <a:schemeClr val="bg1"/>
                </a:solidFill>
              </a:rPr>
              <a:t> </a:t>
            </a:r>
            <a:endParaRPr lang="id-ID" sz="2000" b="1" dirty="0" smtClean="0">
              <a:solidFill>
                <a:schemeClr val="bg1"/>
              </a:solidFill>
            </a:endParaRPr>
          </a:p>
          <a:p>
            <a:pPr algn="ctr" eaLnBrk="0" fontAlgn="auto" hangingPunct="0">
              <a:spcBef>
                <a:spcPts val="0"/>
              </a:spcBef>
              <a:spcAft>
                <a:spcPts val="0"/>
              </a:spcAft>
              <a:defRPr/>
            </a:pPr>
            <a:r>
              <a:rPr lang="id-ID" sz="2800" b="1" dirty="0" smtClean="0">
                <a:solidFill>
                  <a:schemeClr val="bg1"/>
                </a:solidFill>
              </a:rPr>
              <a:t> </a:t>
            </a:r>
            <a:endParaRPr lang="en-US" sz="2800" b="1" dirty="0">
              <a:solidFill>
                <a:schemeClr val="bg1"/>
              </a:solidFill>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11</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19" name="Rectangle 18"/>
          <p:cNvSpPr/>
          <p:nvPr/>
        </p:nvSpPr>
        <p:spPr>
          <a:xfrm>
            <a:off x="285720" y="1785926"/>
            <a:ext cx="8568952" cy="4786346"/>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600"/>
              </a:spcAft>
              <a:defRPr/>
            </a:pPr>
            <a:endParaRPr lang="id-ID" sz="1500" b="1" dirty="0" smtClean="0">
              <a:solidFill>
                <a:schemeClr val="tx1"/>
              </a:solidFill>
            </a:endParaRPr>
          </a:p>
          <a:p>
            <a:pPr algn="ctr" fontAlgn="auto">
              <a:spcBef>
                <a:spcPts val="0"/>
              </a:spcBef>
              <a:spcAft>
                <a:spcPts val="600"/>
              </a:spcAft>
              <a:defRPr/>
            </a:pPr>
            <a:r>
              <a:rPr lang="id-ID" sz="1500" b="1" dirty="0" smtClean="0">
                <a:solidFill>
                  <a:schemeClr val="tx1"/>
                </a:solidFill>
              </a:rPr>
              <a:t>BAB VIII</a:t>
            </a:r>
          </a:p>
          <a:p>
            <a:pPr algn="ctr" fontAlgn="auto">
              <a:spcBef>
                <a:spcPts val="0"/>
              </a:spcBef>
              <a:spcAft>
                <a:spcPts val="600"/>
              </a:spcAft>
              <a:defRPr/>
            </a:pPr>
            <a:r>
              <a:rPr lang="id-ID" sz="1500" b="1" dirty="0" smtClean="0">
                <a:solidFill>
                  <a:schemeClr val="tx1"/>
                </a:solidFill>
              </a:rPr>
              <a:t>KETENTUAN PERALIHAN </a:t>
            </a:r>
          </a:p>
          <a:p>
            <a:pPr algn="ctr" fontAlgn="auto">
              <a:spcBef>
                <a:spcPts val="0"/>
              </a:spcBef>
              <a:spcAft>
                <a:spcPts val="600"/>
              </a:spcAft>
              <a:defRPr/>
            </a:pPr>
            <a:r>
              <a:rPr lang="id-ID" sz="1500" b="1" dirty="0" smtClean="0">
                <a:solidFill>
                  <a:schemeClr val="tx1"/>
                </a:solidFill>
              </a:rPr>
              <a:t>Pasal  13</a:t>
            </a:r>
          </a:p>
          <a:p>
            <a:pPr marL="342900" lvl="0" indent="-342900" algn="just">
              <a:spcBef>
                <a:spcPts val="200"/>
              </a:spcBef>
              <a:spcAft>
                <a:spcPts val="200"/>
              </a:spcAft>
              <a:buFont typeface="+mj-lt"/>
              <a:buAutoNum type="arabicParenR"/>
            </a:pPr>
            <a:r>
              <a:rPr lang="id-ID" sz="1600" dirty="0" smtClean="0">
                <a:solidFill>
                  <a:schemeClr val="tx1"/>
                </a:solidFill>
              </a:rPr>
              <a:t>Perangkat Daerah yang melaksanakan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yang telah terbentuk dengan susunan organisasi dan tata kerja sebelum Peraturan Daerah ini diundangkan, tetap melaksanakan tugasnya sampai dengan peraturan</a:t>
            </a:r>
            <a:r>
              <a:rPr lang="fi-FI" sz="1600" dirty="0" smtClean="0">
                <a:solidFill>
                  <a:schemeClr val="tx1"/>
                </a:solidFill>
              </a:rPr>
              <a:t> perundang-undangan mengenai pelaksanaan urusan pemerintahan umum diundangkan. </a:t>
            </a:r>
            <a:endParaRPr lang="id-ID" sz="1600" dirty="0" smtClean="0">
              <a:solidFill>
                <a:schemeClr val="tx1"/>
              </a:solidFill>
            </a:endParaRPr>
          </a:p>
          <a:p>
            <a:pPr marL="342900" indent="-342900" algn="just">
              <a:spcBef>
                <a:spcPts val="200"/>
              </a:spcBef>
              <a:spcAft>
                <a:spcPts val="200"/>
              </a:spcAft>
              <a:buFont typeface="+mj-lt"/>
              <a:buAutoNum type="arabicParenR"/>
            </a:pPr>
            <a:r>
              <a:rPr lang="id-ID" sz="1600" dirty="0" smtClean="0">
                <a:solidFill>
                  <a:schemeClr val="tx1"/>
                </a:solidFill>
              </a:rPr>
              <a:t>Dalam hal Perangkat Daerah yang melaksanakan Urusan Pemerintahan </a:t>
            </a:r>
            <a:r>
              <a:rPr lang="en-GB" sz="1600" dirty="0" err="1" smtClean="0">
                <a:solidFill>
                  <a:schemeClr val="tx1"/>
                </a:solidFill>
              </a:rPr>
              <a:t>di</a:t>
            </a:r>
            <a:r>
              <a:rPr lang="en-GB" sz="1600" dirty="0" smtClean="0">
                <a:solidFill>
                  <a:schemeClr val="tx1"/>
                </a:solidFill>
              </a:rPr>
              <a:t> </a:t>
            </a:r>
            <a:r>
              <a:rPr lang="id-ID" sz="1600" dirty="0" smtClean="0">
                <a:solidFill>
                  <a:schemeClr val="tx1"/>
                </a:solidFill>
              </a:rPr>
              <a:t>Bidang Kesatuan Bangsa dan Politi</a:t>
            </a:r>
            <a:r>
              <a:rPr lang="en-US" sz="1600" dirty="0" smtClean="0">
                <a:solidFill>
                  <a:schemeClr val="tx1"/>
                </a:solidFill>
              </a:rPr>
              <a:t>k </a:t>
            </a:r>
            <a:r>
              <a:rPr lang="fi-FI" sz="1600" dirty="0" smtClean="0">
                <a:solidFill>
                  <a:schemeClr val="tx1"/>
                </a:solidFill>
              </a:rPr>
              <a:t>sebagaimana dimaksud pada ayat (1) </a:t>
            </a:r>
            <a:r>
              <a:rPr lang="id-ID" sz="1600" dirty="0" smtClean="0">
                <a:solidFill>
                  <a:schemeClr val="tx1"/>
                </a:solidFill>
              </a:rPr>
              <a:t>tergabung dengan urusan pemerintahan lain, pernagkat daerah tersebut hanya melaksanakan urusan pemerintahan di Bidang Kesatuan Bangsa dan Politi</a:t>
            </a:r>
            <a:r>
              <a:rPr lang="en-US" sz="1600" dirty="0" smtClean="0">
                <a:solidFill>
                  <a:schemeClr val="tx1"/>
                </a:solidFill>
              </a:rPr>
              <a:t>k </a:t>
            </a:r>
            <a:r>
              <a:rPr lang="fi-FI" sz="1600" dirty="0" smtClean="0">
                <a:solidFill>
                  <a:schemeClr val="tx1"/>
                </a:solidFill>
              </a:rPr>
              <a:t>.</a:t>
            </a:r>
            <a:endParaRPr lang="id-ID" sz="1600" dirty="0" smtClean="0">
              <a:solidFill>
                <a:schemeClr val="tx1"/>
              </a:solidFill>
            </a:endParaRPr>
          </a:p>
          <a:p>
            <a:pPr marL="342900" lvl="0" indent="-342900" algn="just">
              <a:spcBef>
                <a:spcPts val="200"/>
              </a:spcBef>
              <a:spcAft>
                <a:spcPts val="200"/>
              </a:spcAft>
              <a:buFont typeface="+mj-lt"/>
              <a:buAutoNum type="arabicParenR"/>
            </a:pPr>
            <a:r>
              <a:rPr lang="id-ID" sz="1600" dirty="0" smtClean="0">
                <a:solidFill>
                  <a:schemeClr val="tx1"/>
                </a:solidFill>
              </a:rPr>
              <a:t>Anggaran penyelenggaraan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a:t>
            </a:r>
            <a:r>
              <a:rPr lang="en-GB" sz="1600" dirty="0" err="1">
                <a:solidFill>
                  <a:schemeClr val="tx1"/>
                </a:solidFill>
              </a:rPr>
              <a:t>dalam</a:t>
            </a:r>
            <a:r>
              <a:rPr lang="en-GB" sz="1600" dirty="0">
                <a:solidFill>
                  <a:schemeClr val="tx1"/>
                </a:solidFill>
              </a:rPr>
              <a:t> </a:t>
            </a:r>
            <a:r>
              <a:rPr lang="en-GB" sz="1600" dirty="0" err="1">
                <a:solidFill>
                  <a:schemeClr val="tx1"/>
                </a:solidFill>
              </a:rPr>
              <a:t>negeri</a:t>
            </a:r>
            <a:r>
              <a:rPr lang="en-GB" sz="1600" dirty="0">
                <a:solidFill>
                  <a:schemeClr val="tx1"/>
                </a:solidFill>
              </a:rPr>
              <a:t> </a:t>
            </a:r>
            <a:r>
              <a:rPr lang="fi-FI" sz="1600" dirty="0" smtClean="0">
                <a:solidFill>
                  <a:schemeClr val="tx1"/>
                </a:solidFill>
              </a:rPr>
              <a:t>sebagaimana dimaksud pada ayat (1) </a:t>
            </a:r>
            <a:r>
              <a:rPr lang="id-ID" sz="1600" dirty="0" smtClean="0">
                <a:solidFill>
                  <a:schemeClr val="tx1"/>
                </a:solidFill>
              </a:rPr>
              <a:t>, dibebankan pada Anggaran Pendapatan dan Belanja Daerah (APBD) sampai dengan Peraturan </a:t>
            </a:r>
            <a:r>
              <a:rPr lang="fi-FI" sz="1600" dirty="0" smtClean="0">
                <a:solidFill>
                  <a:schemeClr val="tx1"/>
                </a:solidFill>
              </a:rPr>
              <a:t>perundang-undangan mengenai pelaksanaan urusan pemerintahan umum diundangkan</a:t>
            </a:r>
            <a:endParaRPr lang="id-ID" sz="1600" dirty="0" smtClean="0">
              <a:solidFill>
                <a:schemeClr val="tx1"/>
              </a:solidFill>
            </a:endParaRPr>
          </a:p>
          <a:p>
            <a:pPr marL="342900" lvl="0" indent="-342900" algn="just">
              <a:spcBef>
                <a:spcPts val="200"/>
              </a:spcBef>
              <a:spcAft>
                <a:spcPts val="200"/>
              </a:spcAft>
            </a:pPr>
            <a:endParaRPr lang="id-ID" sz="1600" dirty="0" smtClean="0">
              <a:solidFill>
                <a:schemeClr val="tx1"/>
              </a:solidFill>
            </a:endParaRPr>
          </a:p>
          <a:p>
            <a:pPr algn="ctr" fontAlgn="auto">
              <a:spcBef>
                <a:spcPts val="0"/>
              </a:spcBef>
              <a:spcAft>
                <a:spcPts val="0"/>
              </a:spcAft>
              <a:defRPr/>
            </a:pPr>
            <a:endParaRPr lang="en-US" sz="1500" dirty="0">
              <a:solidFill>
                <a:schemeClr val="tx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4282" y="142852"/>
            <a:ext cx="8697978" cy="1428760"/>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PERATURAN DAERAH  PROVINSI KEPULAUAN BANGKA BELITUNG                      NOMOR 18 TAHUN 2016</a:t>
            </a:r>
          </a:p>
          <a:p>
            <a:pPr algn="ctr" eaLnBrk="0" fontAlgn="auto" hangingPunct="0">
              <a:spcBef>
                <a:spcPts val="0"/>
              </a:spcBef>
              <a:spcAft>
                <a:spcPts val="0"/>
              </a:spcAft>
              <a:defRPr/>
            </a:pPr>
            <a:r>
              <a:rPr lang="id-ID" sz="2000" b="1" dirty="0" smtClean="0">
                <a:solidFill>
                  <a:schemeClr val="bg1"/>
                </a:solidFill>
              </a:rPr>
              <a:t>TENTANG  PEMBENTUKAN DAN SUSUNAN PERANGKAT DAERAH PROVINSI KEPULAUAN BANGKA BELITUNG </a:t>
            </a:r>
          </a:p>
          <a:p>
            <a:pPr algn="ctr" eaLnBrk="0" fontAlgn="auto" hangingPunct="0">
              <a:spcBef>
                <a:spcPts val="0"/>
              </a:spcBef>
              <a:spcAft>
                <a:spcPts val="0"/>
              </a:spcAft>
              <a:defRPr/>
            </a:pPr>
            <a:r>
              <a:rPr lang="id-ID" sz="2000" b="1" dirty="0" smtClean="0">
                <a:solidFill>
                  <a:schemeClr val="bg1"/>
                </a:solidFill>
              </a:rPr>
              <a:t> </a:t>
            </a: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en-US" sz="2000" b="1" dirty="0" smtClean="0">
                <a:solidFill>
                  <a:schemeClr val="bg1"/>
                </a:solidFill>
              </a:rPr>
              <a:t> </a:t>
            </a:r>
            <a:endParaRPr lang="id-ID" sz="2000" b="1" dirty="0" smtClean="0">
              <a:solidFill>
                <a:schemeClr val="bg1"/>
              </a:solidFill>
            </a:endParaRPr>
          </a:p>
          <a:p>
            <a:pPr algn="ctr" eaLnBrk="0" fontAlgn="auto" hangingPunct="0">
              <a:spcBef>
                <a:spcPts val="0"/>
              </a:spcBef>
              <a:spcAft>
                <a:spcPts val="0"/>
              </a:spcAft>
              <a:defRPr/>
            </a:pPr>
            <a:r>
              <a:rPr lang="id-ID" sz="2800" b="1" dirty="0" smtClean="0">
                <a:solidFill>
                  <a:schemeClr val="bg1"/>
                </a:solidFill>
              </a:rPr>
              <a:t> </a:t>
            </a:r>
            <a:endParaRPr lang="en-US" sz="2800" b="1" dirty="0">
              <a:solidFill>
                <a:schemeClr val="bg1"/>
              </a:solidFill>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12</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19" name="Rectangle 18"/>
          <p:cNvSpPr/>
          <p:nvPr/>
        </p:nvSpPr>
        <p:spPr>
          <a:xfrm>
            <a:off x="285720" y="1785926"/>
            <a:ext cx="8568952" cy="4786346"/>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600"/>
              </a:spcAft>
              <a:defRPr/>
            </a:pPr>
            <a:endParaRPr lang="id-ID" sz="1500" b="1" dirty="0" smtClean="0">
              <a:solidFill>
                <a:schemeClr val="tx1"/>
              </a:solidFill>
            </a:endParaRPr>
          </a:p>
          <a:p>
            <a:pPr algn="ctr" fontAlgn="auto">
              <a:spcBef>
                <a:spcPts val="0"/>
              </a:spcBef>
              <a:spcAft>
                <a:spcPts val="600"/>
              </a:spcAft>
              <a:defRPr/>
            </a:pPr>
            <a:r>
              <a:rPr lang="id-ID" sz="1500" b="1" dirty="0" smtClean="0">
                <a:solidFill>
                  <a:schemeClr val="tx1"/>
                </a:solidFill>
              </a:rPr>
              <a:t>BAB IX</a:t>
            </a:r>
          </a:p>
          <a:p>
            <a:pPr algn="ctr" fontAlgn="auto">
              <a:spcBef>
                <a:spcPts val="0"/>
              </a:spcBef>
              <a:spcAft>
                <a:spcPts val="600"/>
              </a:spcAft>
              <a:defRPr/>
            </a:pPr>
            <a:r>
              <a:rPr lang="id-ID" sz="1500" b="1" dirty="0" smtClean="0">
                <a:solidFill>
                  <a:schemeClr val="tx1"/>
                </a:solidFill>
              </a:rPr>
              <a:t>KETENTUAN PENUTUP</a:t>
            </a:r>
          </a:p>
          <a:p>
            <a:pPr algn="ctr" fontAlgn="auto">
              <a:spcBef>
                <a:spcPts val="0"/>
              </a:spcBef>
              <a:spcAft>
                <a:spcPts val="600"/>
              </a:spcAft>
              <a:defRPr/>
            </a:pPr>
            <a:r>
              <a:rPr lang="id-ID" sz="1500" b="1" dirty="0" smtClean="0">
                <a:solidFill>
                  <a:schemeClr val="tx1"/>
                </a:solidFill>
              </a:rPr>
              <a:t>Pasal  17</a:t>
            </a:r>
          </a:p>
          <a:p>
            <a:pPr marL="342900" lvl="0" indent="-342900" algn="just">
              <a:spcBef>
                <a:spcPts val="200"/>
              </a:spcBef>
              <a:spcAft>
                <a:spcPts val="200"/>
              </a:spcAft>
              <a:buFont typeface="+mj-lt"/>
              <a:buAutoNum type="arabicParenR"/>
            </a:pPr>
            <a:r>
              <a:rPr lang="id-ID" sz="1600" dirty="0" smtClean="0">
                <a:solidFill>
                  <a:schemeClr val="tx1"/>
                </a:solidFill>
              </a:rPr>
              <a:t>Dengan berlakunya Peraturan Daerah Nomor 18 tahun 2016 maka peraturan daerah Provinsi Kepulauan Bangka Belitung tentang organisasi dan tata kerja dicabut dan dinyatakan tidak berlaku.  </a:t>
            </a:r>
            <a:r>
              <a:rPr lang="id-ID" sz="1600" b="1" i="1" dirty="0" smtClean="0">
                <a:solidFill>
                  <a:schemeClr val="tx1"/>
                </a:solidFill>
              </a:rPr>
              <a:t>Kecuali  pengaturan mengenai </a:t>
            </a:r>
            <a:r>
              <a:rPr lang="id-ID" sz="1600" b="1" i="1" u="sng" dirty="0" smtClean="0">
                <a:solidFill>
                  <a:schemeClr val="tx1"/>
                </a:solidFill>
              </a:rPr>
              <a:t>Badan Kesatuan Bangsa dan Politik</a:t>
            </a:r>
            <a:r>
              <a:rPr lang="id-ID" sz="1600" b="1" i="1" dirty="0" smtClean="0">
                <a:solidFill>
                  <a:schemeClr val="tx1"/>
                </a:solidFill>
              </a:rPr>
              <a:t> </a:t>
            </a:r>
            <a:r>
              <a:rPr lang="id-ID" sz="1600" dirty="0" smtClean="0">
                <a:solidFill>
                  <a:schemeClr val="tx1"/>
                </a:solidFill>
              </a:rPr>
              <a:t>masih  mengunakan  </a:t>
            </a:r>
            <a:r>
              <a:rPr lang="id-ID" sz="1600" b="1" i="1" dirty="0" smtClean="0">
                <a:solidFill>
                  <a:schemeClr val="tx1"/>
                </a:solidFill>
              </a:rPr>
              <a:t>Peraturan Daerah Provinsi Kepulauan Bangka Belitung Nomor 1 Tahun 2013 tentang Organisasi  dan Tata Kerja Inspektorat, Badan Perencanaan Pembangunan Daerah dan Lembaga Teknis Daerah Provinsi Kepulauan Bangka Belitung</a:t>
            </a:r>
            <a:r>
              <a:rPr lang="id-ID" sz="1600" dirty="0" smtClean="0">
                <a:solidFill>
                  <a:schemeClr val="tx1"/>
                </a:solidFill>
              </a:rPr>
              <a:t> (lembar Daerah 2013 Nomor 1 seri D);</a:t>
            </a:r>
          </a:p>
          <a:p>
            <a:pPr marL="342900" indent="-342900" algn="just">
              <a:spcBef>
                <a:spcPts val="200"/>
              </a:spcBef>
              <a:spcAft>
                <a:spcPts val="200"/>
              </a:spcAft>
              <a:buFont typeface="+mj-lt"/>
              <a:buAutoNum type="arabicParenR"/>
            </a:pPr>
            <a:r>
              <a:rPr lang="id-ID" sz="1600" dirty="0" smtClean="0">
                <a:solidFill>
                  <a:schemeClr val="tx1"/>
                </a:solidFill>
              </a:rPr>
              <a:t>Semua ketentuan yang mengatur tentang Oragnisasi Perangkat Daerah wajib mendasarkan dan menyesuaikan pengaturannnya dengan Peraturan Daerah ini.</a:t>
            </a:r>
          </a:p>
          <a:p>
            <a:pPr marL="342900" lvl="0" indent="-342900" algn="just">
              <a:spcBef>
                <a:spcPts val="200"/>
              </a:spcBef>
              <a:spcAft>
                <a:spcPts val="200"/>
              </a:spcAft>
            </a:pPr>
            <a:endParaRPr lang="id-ID" sz="1600" dirty="0" smtClean="0">
              <a:solidFill>
                <a:schemeClr val="tx1"/>
              </a:solidFill>
            </a:endParaRPr>
          </a:p>
          <a:p>
            <a:pPr algn="ctr" fontAlgn="auto">
              <a:spcBef>
                <a:spcPts val="0"/>
              </a:spcBef>
              <a:spcAft>
                <a:spcPts val="0"/>
              </a:spcAft>
              <a:defRPr/>
            </a:pPr>
            <a:endParaRPr lang="en-US" sz="1500" dirty="0">
              <a:solidFill>
                <a:schemeClr val="tx1"/>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14282" y="142852"/>
            <a:ext cx="8697978" cy="1785950"/>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8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PERATURAN DAERAH  PROVINSI KEPULAUAN BANGKA BELITUNG                      NOMOR 1 TAHUN 2013</a:t>
            </a:r>
          </a:p>
          <a:p>
            <a:pPr algn="ctr" eaLnBrk="0" fontAlgn="auto" hangingPunct="0">
              <a:spcBef>
                <a:spcPts val="0"/>
              </a:spcBef>
              <a:spcAft>
                <a:spcPts val="0"/>
              </a:spcAft>
              <a:defRPr/>
            </a:pPr>
            <a:r>
              <a:rPr lang="id-ID" sz="2000" b="1" dirty="0" smtClean="0">
                <a:solidFill>
                  <a:schemeClr val="bg1"/>
                </a:solidFill>
              </a:rPr>
              <a:t>TENTANG  ORGANISASI  DAN TATA KERJA INSPEKTORAT, BADAN PERENCANAAN PEMBANGUNAN DAERAH DAN LEMBAGA TEKNIS DAERAH PROVINSI KEPULAUAN BANGKA BELITUNG </a:t>
            </a:r>
          </a:p>
          <a:p>
            <a:pPr algn="ctr" eaLnBrk="0" fontAlgn="auto" hangingPunct="0">
              <a:spcBef>
                <a:spcPts val="0"/>
              </a:spcBef>
              <a:spcAft>
                <a:spcPts val="0"/>
              </a:spcAft>
              <a:defRPr/>
            </a:pPr>
            <a:r>
              <a:rPr lang="id-ID" sz="2000" b="1" dirty="0" smtClean="0">
                <a:solidFill>
                  <a:schemeClr val="bg1"/>
                </a:solidFill>
              </a:rPr>
              <a:t> </a:t>
            </a: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en-US" sz="2000" b="1" dirty="0" smtClean="0">
                <a:solidFill>
                  <a:schemeClr val="bg1"/>
                </a:solidFill>
              </a:rPr>
              <a:t> </a:t>
            </a:r>
            <a:endParaRPr lang="id-ID" sz="2000" b="1" dirty="0" smtClean="0">
              <a:solidFill>
                <a:schemeClr val="bg1"/>
              </a:solidFill>
            </a:endParaRPr>
          </a:p>
          <a:p>
            <a:pPr algn="ctr" eaLnBrk="0" fontAlgn="auto" hangingPunct="0">
              <a:spcBef>
                <a:spcPts val="0"/>
              </a:spcBef>
              <a:spcAft>
                <a:spcPts val="0"/>
              </a:spcAft>
              <a:defRPr/>
            </a:pPr>
            <a:r>
              <a:rPr lang="id-ID" sz="2800" b="1" dirty="0" smtClean="0">
                <a:solidFill>
                  <a:schemeClr val="bg1"/>
                </a:solidFill>
              </a:rPr>
              <a:t> </a:t>
            </a:r>
            <a:endParaRPr lang="en-US" sz="2800" b="1" dirty="0">
              <a:solidFill>
                <a:schemeClr val="bg1"/>
              </a:solidFill>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13</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19" name="Rectangle 18"/>
          <p:cNvSpPr/>
          <p:nvPr/>
        </p:nvSpPr>
        <p:spPr>
          <a:xfrm>
            <a:off x="285720" y="2071678"/>
            <a:ext cx="8568952" cy="450059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600"/>
              </a:spcAft>
              <a:defRPr/>
            </a:pPr>
            <a:r>
              <a:rPr lang="id-ID" sz="1500" b="1" dirty="0" smtClean="0">
                <a:solidFill>
                  <a:schemeClr val="tx1"/>
                </a:solidFill>
              </a:rPr>
              <a:t>BAB VIII</a:t>
            </a:r>
          </a:p>
          <a:p>
            <a:pPr algn="ctr" fontAlgn="auto">
              <a:spcBef>
                <a:spcPts val="0"/>
              </a:spcBef>
              <a:spcAft>
                <a:spcPts val="600"/>
              </a:spcAft>
              <a:defRPr/>
            </a:pPr>
            <a:r>
              <a:rPr lang="id-ID" sz="1500" b="1" dirty="0" smtClean="0">
                <a:solidFill>
                  <a:schemeClr val="tx1"/>
                </a:solidFill>
              </a:rPr>
              <a:t>BADAN KESATUAN BANGSA DAN POLITIK</a:t>
            </a:r>
          </a:p>
          <a:p>
            <a:pPr algn="ctr" fontAlgn="auto">
              <a:spcBef>
                <a:spcPts val="0"/>
              </a:spcBef>
              <a:spcAft>
                <a:spcPts val="600"/>
              </a:spcAft>
              <a:defRPr/>
            </a:pPr>
            <a:r>
              <a:rPr lang="id-ID" sz="1500" b="1" dirty="0" smtClean="0">
                <a:solidFill>
                  <a:schemeClr val="tx1"/>
                </a:solidFill>
              </a:rPr>
              <a:t>Pasal  23</a:t>
            </a:r>
          </a:p>
          <a:p>
            <a:pPr marL="342900" lvl="0" indent="-342900" algn="just">
              <a:spcBef>
                <a:spcPts val="200"/>
              </a:spcBef>
              <a:spcAft>
                <a:spcPts val="200"/>
              </a:spcAft>
              <a:buFont typeface="+mj-lt"/>
              <a:buAutoNum type="arabicParenR"/>
            </a:pPr>
            <a:r>
              <a:rPr lang="id-ID" sz="1600" dirty="0" smtClean="0">
                <a:solidFill>
                  <a:schemeClr val="tx1"/>
                </a:solidFill>
              </a:rPr>
              <a:t>Badan Kesatuan Bangsa dan Politik adalah unsur pelaksana </a:t>
            </a:r>
            <a:r>
              <a:rPr lang="fi-FI" sz="1600" dirty="0" smtClean="0">
                <a:solidFill>
                  <a:schemeClr val="tx1"/>
                </a:solidFill>
              </a:rPr>
              <a:t>pemerintahan </a:t>
            </a:r>
            <a:r>
              <a:rPr lang="id-ID" sz="1600" dirty="0" smtClean="0">
                <a:solidFill>
                  <a:schemeClr val="tx1"/>
                </a:solidFill>
              </a:rPr>
              <a:t> Provinsi dibidang kesatuan bangsa dan politik;</a:t>
            </a:r>
            <a:r>
              <a:rPr lang="fi-FI" sz="1600" dirty="0" smtClean="0">
                <a:solidFill>
                  <a:schemeClr val="tx1"/>
                </a:solidFill>
              </a:rPr>
              <a:t> </a:t>
            </a:r>
            <a:endParaRPr lang="id-ID" sz="1600" dirty="0" smtClean="0">
              <a:solidFill>
                <a:schemeClr val="tx1"/>
              </a:solidFill>
            </a:endParaRPr>
          </a:p>
          <a:p>
            <a:pPr marL="342900" indent="-342900" algn="just">
              <a:spcBef>
                <a:spcPts val="200"/>
              </a:spcBef>
              <a:spcAft>
                <a:spcPts val="200"/>
              </a:spcAft>
              <a:buFont typeface="+mj-lt"/>
              <a:buAutoNum type="arabicParenR"/>
            </a:pPr>
            <a:r>
              <a:rPr lang="id-ID" sz="1600" dirty="0" smtClean="0">
                <a:solidFill>
                  <a:schemeClr val="tx1"/>
                </a:solidFill>
              </a:rPr>
              <a:t>Badan Kesatuan Bangsa dan Politik dipimpin oleh seorang Kepala Badan yang berkedudukan dibawah dan bertanggungjawab kepada Gubernur melalui Sekretaris Daerah.</a:t>
            </a:r>
          </a:p>
          <a:p>
            <a:pPr marL="342900" indent="-342900" algn="ctr">
              <a:spcBef>
                <a:spcPts val="200"/>
              </a:spcBef>
              <a:spcAft>
                <a:spcPts val="200"/>
              </a:spcAft>
            </a:pPr>
            <a:r>
              <a:rPr lang="id-ID" sz="1600" dirty="0" smtClean="0">
                <a:solidFill>
                  <a:schemeClr val="tx1"/>
                </a:solidFill>
              </a:rPr>
              <a:t>Pasal 24</a:t>
            </a:r>
          </a:p>
          <a:p>
            <a:pPr marL="342900" indent="-342900" algn="just">
              <a:spcBef>
                <a:spcPts val="200"/>
              </a:spcBef>
              <a:spcAft>
                <a:spcPts val="200"/>
              </a:spcAft>
            </a:pPr>
            <a:r>
              <a:rPr lang="id-ID" sz="1600" dirty="0" smtClean="0">
                <a:solidFill>
                  <a:schemeClr val="tx1"/>
                </a:solidFill>
              </a:rPr>
              <a:t>	Badan Kesatuan Bangsa dan Politik mempunyai tugas menetapkan kebijakan teknis, melaksanakan dan memfasilitasi kegiatan, mengkoordinasikan, memfasilitasi pembinaan dan pengawasan penyelenggaraan pemerintahan dan peningkatan kapasitas aparatur dibidang kesatuan bangsa dan politik serta melaksanakan tugas dekonsentrasi dan tugas pembantuan yang diserahkan oleh Gunbernur sesuai dengan lingkup tugasnya.</a:t>
            </a:r>
          </a:p>
          <a:p>
            <a:pPr marL="342900" lvl="0" indent="-342900" algn="just">
              <a:spcBef>
                <a:spcPts val="200"/>
              </a:spcBef>
              <a:spcAft>
                <a:spcPts val="200"/>
              </a:spcAft>
            </a:pPr>
            <a:endParaRPr lang="id-ID" sz="1600" dirty="0" smtClean="0">
              <a:solidFill>
                <a:schemeClr val="tx1"/>
              </a:solidFill>
            </a:endParaRPr>
          </a:p>
          <a:p>
            <a:pPr algn="ctr" fontAlgn="auto">
              <a:spcBef>
                <a:spcPts val="0"/>
              </a:spcBef>
              <a:spcAft>
                <a:spcPts val="0"/>
              </a:spcAft>
              <a:defRPr/>
            </a:pPr>
            <a:endParaRPr lang="en-US" sz="1500" dirty="0">
              <a:solidFill>
                <a:schemeClr val="tx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5"/>
          <p:cNvSpPr txBox="1">
            <a:spLocks noChangeArrowheads="1"/>
          </p:cNvSpPr>
          <p:nvPr/>
        </p:nvSpPr>
        <p:spPr bwMode="gray">
          <a:xfrm>
            <a:off x="2714612" y="5429264"/>
            <a:ext cx="4643470" cy="1000132"/>
          </a:xfrm>
          <a:prstGeom prst="rect">
            <a:avLst/>
          </a:prstGeom>
          <a:noFill/>
          <a:ln w="9525">
            <a:noFill/>
            <a:miter lim="800000"/>
            <a:headEnd/>
            <a:tailEnd/>
          </a:ln>
          <a:effectLst>
            <a:outerShdw blurRad="44450" dist="27940" dir="5400000" algn="ctr">
              <a:srgbClr val="000000">
                <a:alpha val="32000"/>
              </a:srgbClr>
            </a:outerShdw>
          </a:effectLst>
          <a:scene3d>
            <a:camera prst="isometricOffAxis2Left"/>
            <a:lightRig rig="balanced" dir="t">
              <a:rot lat="0" lon="0" rev="8700000"/>
            </a:lightRig>
          </a:scene3d>
          <a:sp3d>
            <a:bevelT w="190500" h="38100"/>
          </a:sp3d>
        </p:spPr>
        <p:txBody>
          <a:bodyPr>
            <a:prstTxWarp prst="textCurveUp">
              <a:avLst>
                <a:gd name="adj" fmla="val 8094"/>
              </a:avLst>
            </a:prstTxWarp>
            <a:scene3d>
              <a:camera prst="isometricOffAxis2Left"/>
              <a:lightRig rig="contrasting" dir="t">
                <a:rot lat="0" lon="0" rev="4500000"/>
              </a:lightRig>
            </a:scene3d>
            <a:sp3d contourW="6350" prstMaterial="metal">
              <a:bevelT w="127000" h="31750" prst="relaxedInset"/>
              <a:contourClr>
                <a:schemeClr val="accent1">
                  <a:shade val="75000"/>
                </a:schemeClr>
              </a:contourClr>
            </a:sp3d>
          </a:bodyPr>
          <a:lstStyle/>
          <a:p>
            <a:pPr algn="r" fontAlgn="auto">
              <a:spcBef>
                <a:spcPct val="20000"/>
              </a:spcBef>
              <a:spcAft>
                <a:spcPts val="0"/>
              </a:spcAft>
              <a:buClr>
                <a:srgbClr val="000000"/>
              </a:buClr>
              <a:buSzPct val="115000"/>
              <a:buFont typeface="Wingdings" pitchFamily="2" charset="2"/>
              <a:buNone/>
              <a:defRPr/>
            </a:pPr>
            <a:r>
              <a:rPr lang="en-US" sz="2400" b="1" cap="all" dirty="0">
                <a:ln w="0"/>
                <a:effectLst>
                  <a:reflection blurRad="12700" stA="50000" endPos="50000" dist="5000" dir="5400000" sy="-100000" rotWithShape="0"/>
                </a:effectLst>
                <a:latin typeface="AR CENA" pitchFamily="2" charset="0"/>
              </a:rPr>
              <a:t>SEKIAN  DAN  TERIMAKASIH</a:t>
            </a:r>
          </a:p>
        </p:txBody>
      </p:sp>
      <p:sp>
        <p:nvSpPr>
          <p:cNvPr id="10" name="Rectangle 19"/>
          <p:cNvSpPr>
            <a:spLocks noChangeArrowheads="1"/>
          </p:cNvSpPr>
          <p:nvPr/>
        </p:nvSpPr>
        <p:spPr bwMode="auto">
          <a:xfrm>
            <a:off x="0" y="1484784"/>
            <a:ext cx="9144000" cy="954107"/>
          </a:xfrm>
          <a:prstGeom prst="rect">
            <a:avLst/>
          </a:prstGeom>
          <a:noFill/>
          <a:ln w="9525">
            <a:noFill/>
            <a:miter lim="800000"/>
            <a:headEnd/>
            <a:tailEnd/>
          </a:ln>
        </p:spPr>
        <p:txBody>
          <a:bodyPr>
            <a:spAutoFit/>
          </a:bodyPr>
          <a:lstStyle/>
          <a:p>
            <a:pPr algn="ctr"/>
            <a:r>
              <a:rPr lang="en-AU" sz="2800" b="1" dirty="0" smtClean="0"/>
              <a:t>P</a:t>
            </a:r>
            <a:r>
              <a:rPr lang="id-ID" sz="2800" b="1" dirty="0" smtClean="0"/>
              <a:t>EMERINTAH DAERAH                                           PROVINSI KEPULAUAN BANGKA BELITUNG </a:t>
            </a:r>
            <a:endParaRPr lang="en-US" sz="2800" b="1" dirty="0"/>
          </a:p>
        </p:txBody>
      </p:sp>
      <p:pic>
        <p:nvPicPr>
          <p:cNvPr id="8" name="Picture 7"/>
          <p:cNvPicPr/>
          <p:nvPr/>
        </p:nvPicPr>
        <p:blipFill>
          <a:blip r:embed="rId2"/>
          <a:srcRect/>
          <a:stretch>
            <a:fillRect/>
          </a:stretch>
        </p:blipFill>
        <p:spPr bwMode="auto">
          <a:xfrm>
            <a:off x="2143108" y="2428868"/>
            <a:ext cx="4786346" cy="2714644"/>
          </a:xfrm>
          <a:prstGeom prst="rect">
            <a:avLst/>
          </a:prstGeom>
          <a:ln>
            <a:noFill/>
          </a:ln>
          <a:effectLst>
            <a:outerShdw blurRad="292100" dist="139700" dir="2700000" algn="tl" rotWithShape="0">
              <a:srgbClr val="333333">
                <a:alpha val="65000"/>
              </a:srgbClr>
            </a:outerShdw>
          </a:effectLst>
        </p:spPr>
      </p:pic>
      <p:pic>
        <p:nvPicPr>
          <p:cNvPr id="12" name="Picture 7" descr="D:\GAMBAR\bahan grafis\logo provinsi\babel.png"/>
          <p:cNvPicPr>
            <a:picLocks noChangeAspect="1" noChangeArrowheads="1"/>
          </p:cNvPicPr>
          <p:nvPr/>
        </p:nvPicPr>
        <p:blipFill>
          <a:blip r:embed="rId3"/>
          <a:srcRect/>
          <a:stretch>
            <a:fillRect/>
          </a:stretch>
        </p:blipFill>
        <p:spPr bwMode="auto">
          <a:xfrm>
            <a:off x="3929057" y="214290"/>
            <a:ext cx="1071571" cy="1143008"/>
          </a:xfrm>
          <a:prstGeom prst="rect">
            <a:avLst/>
          </a:prstGeom>
          <a:noFill/>
          <a:ln w="9525">
            <a:noFill/>
            <a:miter lim="800000"/>
            <a:headEnd/>
            <a:tailEnd/>
          </a:ln>
        </p:spPr>
      </p:pic>
    </p:spTree>
    <p:extLst>
      <p:ext uri="{BB962C8B-B14F-4D97-AF65-F5344CB8AC3E}">
        <p14:creationId xmlns="" xmlns:p14="http://schemas.microsoft.com/office/powerpoint/2010/main" val="218151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2" cstate="print"/>
          <a:srcRect l="3223" t="2174" r="3334"/>
          <a:stretch>
            <a:fillRect/>
          </a:stretch>
        </p:blipFill>
        <p:spPr bwMode="auto">
          <a:xfrm>
            <a:off x="0" y="4605"/>
            <a:ext cx="9107996" cy="2720156"/>
          </a:xfrm>
          <a:prstGeom prst="rect">
            <a:avLst/>
          </a:prstGeom>
          <a:gradFill flip="none" rotWithShape="1">
            <a:gsLst>
              <a:gs pos="0">
                <a:srgbClr val="990000">
                  <a:shade val="30000"/>
                  <a:satMod val="115000"/>
                </a:srgbClr>
              </a:gs>
              <a:gs pos="50000">
                <a:srgbClr val="990000">
                  <a:shade val="67500"/>
                  <a:satMod val="115000"/>
                </a:srgbClr>
              </a:gs>
              <a:gs pos="100000">
                <a:srgbClr val="990000">
                  <a:shade val="100000"/>
                  <a:satMod val="115000"/>
                </a:srgbClr>
              </a:gs>
            </a:gsLst>
            <a:path path="circle">
              <a:fillToRect l="100000" t="100000"/>
            </a:path>
            <a:tileRect r="-100000" b="-100000"/>
          </a:gradFill>
          <a:ln w="9525">
            <a:noFill/>
            <a:miter lim="800000"/>
            <a:headEnd/>
            <a:tailEnd/>
          </a:ln>
        </p:spPr>
      </p:pic>
      <p:sp>
        <p:nvSpPr>
          <p:cNvPr id="6" name="Rectangle 5"/>
          <p:cNvSpPr/>
          <p:nvPr/>
        </p:nvSpPr>
        <p:spPr>
          <a:xfrm>
            <a:off x="0" y="0"/>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Rectangle 2"/>
          <p:cNvSpPr/>
          <p:nvPr/>
        </p:nvSpPr>
        <p:spPr>
          <a:xfrm>
            <a:off x="0" y="6143644"/>
            <a:ext cx="9144000" cy="369332"/>
          </a:xfrm>
          <a:prstGeom prst="rect">
            <a:avLst/>
          </a:prstGeom>
        </p:spPr>
        <p:txBody>
          <a:bodyPr wrap="square">
            <a:spAutoFit/>
          </a:bodyPr>
          <a:lstStyle/>
          <a:p>
            <a:pPr algn="ctr" fontAlgn="auto">
              <a:spcBef>
                <a:spcPts val="0"/>
              </a:spcBef>
              <a:spcAft>
                <a:spcPts val="0"/>
              </a:spcAft>
              <a:defRPr/>
            </a:pP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PANGKALPINANG</a:t>
            </a:r>
            <a:r>
              <a:rPr lang="en-US"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 </a:t>
            </a: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21 FEBRUARI </a:t>
            </a:r>
            <a:r>
              <a:rPr lang="en-AU"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201</a:t>
            </a:r>
            <a:r>
              <a:rPr lang="id-ID" b="1" dirty="0" smtClean="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rPr>
              <a:t>7</a:t>
            </a:r>
            <a:endParaRPr lang="en-US" sz="1050" b="1" dirty="0">
              <a:ln w="900" cmpd="sng">
                <a:solidFill>
                  <a:schemeClr val="accent1">
                    <a:satMod val="190000"/>
                    <a:alpha val="55000"/>
                  </a:schemeClr>
                </a:solidFill>
                <a:prstDash val="solid"/>
              </a:ln>
              <a:effectLst>
                <a:glow rad="63500">
                  <a:schemeClr val="accent1">
                    <a:satMod val="175000"/>
                    <a:alpha val="40000"/>
                  </a:schemeClr>
                </a:glow>
                <a:innerShdw blurRad="101600" dist="76200" dir="5400000">
                  <a:schemeClr val="accent1">
                    <a:satMod val="190000"/>
                    <a:tint val="100000"/>
                    <a:alpha val="74000"/>
                  </a:schemeClr>
                </a:innerShdw>
              </a:effectLst>
              <a:latin typeface="Abadi MT Condensed Light"/>
              <a:cs typeface="Abadi MT Condensed Light"/>
            </a:endParaRPr>
          </a:p>
        </p:txBody>
      </p:sp>
      <p:sp>
        <p:nvSpPr>
          <p:cNvPr id="4" name="Rectangle 3"/>
          <p:cNvSpPr/>
          <p:nvPr/>
        </p:nvSpPr>
        <p:spPr>
          <a:xfrm>
            <a:off x="-142876" y="4071942"/>
            <a:ext cx="9358346" cy="1723549"/>
          </a:xfrm>
          <a:prstGeom prst="rect">
            <a:avLst/>
          </a:prstGeom>
        </p:spPr>
        <p:txBody>
          <a:bodyPr wrap="square">
            <a:spAutoFit/>
          </a:bodyPr>
          <a:lstStyle/>
          <a:p>
            <a:pPr algn="ctr" fontAlgn="auto">
              <a:spcBef>
                <a:spcPts val="0"/>
              </a:spcBef>
              <a:spcAft>
                <a:spcPts val="600"/>
              </a:spcAft>
              <a:defRPr/>
            </a:pPr>
            <a:r>
              <a:rPr lang="en-AU" sz="2400" b="1" spc="50" dirty="0" err="1" smtClean="0">
                <a:ln w="11430">
                  <a:solidFill>
                    <a:schemeClr val="tx1"/>
                  </a:solidFill>
                </a:ln>
                <a:solidFill>
                  <a:srgbClr val="FF0000"/>
                </a:solidFill>
                <a:effectLst>
                  <a:glow rad="63500">
                    <a:schemeClr val="accent4">
                      <a:satMod val="175000"/>
                      <a:alpha val="40000"/>
                    </a:schemeClr>
                  </a:glow>
                  <a:outerShdw blurRad="76200" dist="50800" dir="5400000" algn="tl" rotWithShape="0">
                    <a:srgbClr val="000000">
                      <a:alpha val="65000"/>
                    </a:srgbClr>
                  </a:outerShdw>
                </a:effectLst>
                <a:latin typeface="Britannic Bold" pitchFamily="34" charset="0"/>
              </a:rPr>
              <a:t>Oleh</a:t>
            </a:r>
            <a:r>
              <a:rPr lang="en-AU" sz="2400" b="1" spc="50" dirty="0" smtClean="0">
                <a:ln w="11430">
                  <a:solidFill>
                    <a:schemeClr val="tx1"/>
                  </a:solidFill>
                </a:ln>
                <a:solidFill>
                  <a:srgbClr val="FF0000"/>
                </a:solidFill>
                <a:effectLst>
                  <a:glow rad="63500">
                    <a:schemeClr val="accent4">
                      <a:satMod val="175000"/>
                      <a:alpha val="40000"/>
                    </a:schemeClr>
                  </a:glow>
                  <a:outerShdw blurRad="76200" dist="50800" dir="5400000" algn="tl" rotWithShape="0">
                    <a:srgbClr val="000000">
                      <a:alpha val="65000"/>
                    </a:srgbClr>
                  </a:outerShdw>
                </a:effectLst>
                <a:latin typeface="Britannic Bold" pitchFamily="34" charset="0"/>
              </a:rPr>
              <a:t> :</a:t>
            </a:r>
          </a:p>
          <a:p>
            <a:pPr algn="ctr" fontAlgn="auto">
              <a:spcBef>
                <a:spcPts val="0"/>
              </a:spcBef>
              <a:spcAft>
                <a:spcPts val="600"/>
              </a:spcAft>
              <a:defRPr/>
            </a:pPr>
            <a:r>
              <a:rPr lang="id-ID" sz="2400" b="1" spc="50" dirty="0" smtClean="0">
                <a:ln w="11430">
                  <a:solidFill>
                    <a:schemeClr val="tx1"/>
                  </a:solidFill>
                </a:ln>
                <a:solidFill>
                  <a:srgbClr val="FF0000"/>
                </a:solidFill>
                <a:effectLst>
                  <a:glow rad="139700">
                    <a:schemeClr val="accent4">
                      <a:satMod val="175000"/>
                      <a:alpha val="40000"/>
                    </a:schemeClr>
                  </a:glow>
                  <a:outerShdw blurRad="76200" dist="50800" dir="5400000" algn="tl" rotWithShape="0">
                    <a:srgbClr val="000000">
                      <a:alpha val="65000"/>
                    </a:srgbClr>
                  </a:outerShdw>
                </a:effectLst>
                <a:latin typeface="Britannic Bold" pitchFamily="34" charset="0"/>
              </a:rPr>
              <a:t>DR. YAN. MEGAWANDI, SH, M.Si</a:t>
            </a:r>
          </a:p>
          <a:p>
            <a:pPr algn="ctr" fontAlgn="auto">
              <a:spcBef>
                <a:spcPts val="0"/>
              </a:spcBef>
              <a:spcAft>
                <a:spcPts val="0"/>
              </a:spcAft>
              <a:defRPr/>
            </a:pPr>
            <a:r>
              <a:rPr lang="en-US" sz="2400" b="1" spc="50" dirty="0" smtClean="0">
                <a:ln w="11430">
                  <a:solidFill>
                    <a:schemeClr val="tx1"/>
                  </a:solidFill>
                </a:ln>
                <a:solidFill>
                  <a:srgbClr val="FF0000"/>
                </a:solidFill>
                <a:effectLst>
                  <a:glow rad="139700">
                    <a:schemeClr val="accent4">
                      <a:satMod val="175000"/>
                      <a:alpha val="40000"/>
                    </a:schemeClr>
                  </a:glow>
                  <a:outerShdw blurRad="76200" dist="50800" dir="5400000" algn="tl" rotWithShape="0">
                    <a:srgbClr val="000000">
                      <a:alpha val="65000"/>
                    </a:srgbClr>
                  </a:outerShdw>
                </a:effectLst>
                <a:latin typeface="Britannic Bold" pitchFamily="34" charset="0"/>
              </a:rPr>
              <a:t>S</a:t>
            </a:r>
            <a:r>
              <a:rPr lang="id-ID" sz="2400" b="1" spc="50" dirty="0" smtClean="0">
                <a:ln w="11430">
                  <a:solidFill>
                    <a:schemeClr val="tx1"/>
                  </a:solidFill>
                </a:ln>
                <a:solidFill>
                  <a:srgbClr val="FF0000"/>
                </a:solidFill>
                <a:effectLst>
                  <a:glow rad="139700">
                    <a:schemeClr val="accent4">
                      <a:satMod val="175000"/>
                      <a:alpha val="40000"/>
                    </a:schemeClr>
                  </a:glow>
                  <a:outerShdw blurRad="76200" dist="50800" dir="5400000" algn="tl" rotWithShape="0">
                    <a:srgbClr val="000000">
                      <a:alpha val="65000"/>
                    </a:srgbClr>
                  </a:outerShdw>
                </a:effectLst>
                <a:latin typeface="Britannic Bold" pitchFamily="34" charset="0"/>
              </a:rPr>
              <a:t>ekretaris Daerah Provinsi Kepulauan Bangka Belitung</a:t>
            </a:r>
            <a:endParaRPr lang="id-ID" sz="2400" dirty="0" smtClean="0"/>
          </a:p>
          <a:p>
            <a:pPr algn="ctr" fontAlgn="auto">
              <a:spcBef>
                <a:spcPts val="0"/>
              </a:spcBef>
              <a:spcAft>
                <a:spcPts val="0"/>
              </a:spcAft>
              <a:defRPr/>
            </a:pPr>
            <a:endParaRPr lang="en-US" sz="2400" b="1" spc="50" dirty="0">
              <a:ln w="11430">
                <a:solidFill>
                  <a:schemeClr val="tx1"/>
                </a:solidFill>
              </a:ln>
              <a:solidFill>
                <a:srgbClr val="FF0000"/>
              </a:solidFill>
              <a:effectLst>
                <a:glow rad="139700">
                  <a:schemeClr val="accent4">
                    <a:satMod val="175000"/>
                    <a:alpha val="40000"/>
                  </a:schemeClr>
                </a:glow>
                <a:outerShdw blurRad="76200" dist="50800" dir="5400000" algn="tl" rotWithShape="0">
                  <a:srgbClr val="000000">
                    <a:alpha val="65000"/>
                  </a:srgbClr>
                </a:outerShdw>
              </a:effectLst>
              <a:latin typeface="Britannic Bold" pitchFamily="34" charset="0"/>
            </a:endParaRPr>
          </a:p>
        </p:txBody>
      </p:sp>
      <p:sp>
        <p:nvSpPr>
          <p:cNvPr id="20" name="Title 1"/>
          <p:cNvSpPr>
            <a:spLocks noGrp="1"/>
          </p:cNvSpPr>
          <p:nvPr>
            <p:ph type="ctrTitle"/>
          </p:nvPr>
        </p:nvSpPr>
        <p:spPr>
          <a:xfrm>
            <a:off x="1115616" y="188640"/>
            <a:ext cx="7272808" cy="614346"/>
          </a:xfrm>
        </p:spPr>
        <p:txBody>
          <a:bodyPr>
            <a:noAutofit/>
          </a:bodyPr>
          <a:lstStyle/>
          <a:p>
            <a:pPr algn="ctr">
              <a:spcBef>
                <a:spcPts val="0"/>
              </a:spcBef>
            </a:pPr>
            <a:r>
              <a:rPr lang="id-ID" sz="1800" b="1" dirty="0" smtClean="0">
                <a:latin typeface="Aharoni" pitchFamily="2" charset="-79"/>
                <a:cs typeface="Aharoni" pitchFamily="2" charset="-79"/>
              </a:rPr>
              <a:t>PEMERINTAH DAERAH</a:t>
            </a:r>
            <a:r>
              <a:rPr lang="en-US" sz="1900" b="1" dirty="0" smtClean="0">
                <a:latin typeface="Aharoni" pitchFamily="2" charset="-79"/>
                <a:cs typeface="Aharoni" pitchFamily="2" charset="-79"/>
              </a:rPr>
              <a:t/>
            </a:r>
            <a:br>
              <a:rPr lang="en-US" sz="1900" b="1" dirty="0" smtClean="0">
                <a:latin typeface="Aharoni" pitchFamily="2" charset="-79"/>
                <a:cs typeface="Aharoni" pitchFamily="2" charset="-79"/>
              </a:rPr>
            </a:br>
            <a:r>
              <a:rPr lang="id-ID" sz="1900" b="1" dirty="0" smtClean="0">
                <a:latin typeface="Aharoni" pitchFamily="2" charset="-79"/>
                <a:cs typeface="Aharoni" pitchFamily="2" charset="-79"/>
              </a:rPr>
              <a:t>PROVINSI KEPULAUAN BANGKA BELITUNG</a:t>
            </a:r>
            <a:endParaRPr lang="en-US" sz="1900" b="1" dirty="0">
              <a:latin typeface="Aharoni" pitchFamily="2" charset="-79"/>
              <a:cs typeface="Aharoni" pitchFamily="2" charset="-79"/>
            </a:endParaRPr>
          </a:p>
        </p:txBody>
      </p:sp>
      <p:pic>
        <p:nvPicPr>
          <p:cNvPr id="11" name="Picture 2" descr="C:\Users\Owner\Pictures\peta-indonesia21.gi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714488"/>
            <a:ext cx="9144000" cy="1928826"/>
          </a:xfrm>
          <a:prstGeom prst="rect">
            <a:avLst/>
          </a:prstGeom>
          <a:noFill/>
          <a:ln>
            <a:noFill/>
          </a:ln>
          <a:scene3d>
            <a:camera prst="orthographicFront"/>
            <a:lightRig rig="threePt" dir="t"/>
          </a:scene3d>
          <a:sp3d>
            <a:bevelT w="165100" prst="coolSlant"/>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Subtitle 2"/>
          <p:cNvSpPr txBox="1">
            <a:spLocks/>
          </p:cNvSpPr>
          <p:nvPr/>
        </p:nvSpPr>
        <p:spPr>
          <a:xfrm rot="10800000" flipV="1">
            <a:off x="0" y="1714489"/>
            <a:ext cx="9144000" cy="2143140"/>
          </a:xfrm>
          <a:prstGeom prst="rect">
            <a:avLst/>
          </a:prstGeom>
        </p:spPr>
        <p:txBody>
          <a:bodyPr tIns="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27432" marR="0" lvl="0" indent="0"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id-ID" sz="3200" b="1" i="0" u="none" strike="noStrike" kern="1200" spc="50" normalizeH="0" baseline="0" noProof="0" dirty="0" smtClean="0">
                <a:ln w="11430">
                  <a:solidFill>
                    <a:schemeClr val="tx1"/>
                  </a:solidFill>
                </a:ln>
                <a:gradFill>
                  <a:gsLst>
                    <a:gs pos="25000">
                      <a:schemeClr val="accent2">
                        <a:satMod val="155000"/>
                      </a:schemeClr>
                    </a:gs>
                    <a:gs pos="100000">
                      <a:schemeClr val="accent2">
                        <a:shade val="45000"/>
                        <a:satMod val="165000"/>
                      </a:schemeClr>
                    </a:gs>
                  </a:gsLst>
                  <a:lin ang="5400000"/>
                </a:gradFill>
                <a:effectLst>
                  <a:glow rad="1016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uLnTx/>
                <a:uFillTx/>
                <a:latin typeface="+mn-lt"/>
                <a:ea typeface="+mn-ea"/>
                <a:cs typeface="+mn-cs"/>
              </a:rPr>
              <a:t>KEDUDUKAN SKPD KESBANGPOL BERDASARKAN </a:t>
            </a:r>
            <a:r>
              <a:rPr kumimoji="0" lang="en-US" sz="3200" b="1" i="0" u="none" strike="noStrike" kern="1200" spc="50" normalizeH="0" baseline="0" noProof="0" dirty="0" smtClean="0">
                <a:ln w="11430">
                  <a:solidFill>
                    <a:schemeClr val="tx1"/>
                  </a:solidFill>
                </a:ln>
                <a:gradFill>
                  <a:gsLst>
                    <a:gs pos="25000">
                      <a:schemeClr val="accent2">
                        <a:satMod val="155000"/>
                      </a:schemeClr>
                    </a:gs>
                    <a:gs pos="100000">
                      <a:schemeClr val="accent2">
                        <a:shade val="45000"/>
                        <a:satMod val="165000"/>
                      </a:schemeClr>
                    </a:gs>
                  </a:gsLst>
                  <a:lin ang="5400000"/>
                </a:gradFill>
                <a:effectLst>
                  <a:glow rad="1016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uLnTx/>
                <a:uFillTx/>
                <a:latin typeface="+mn-lt"/>
                <a:ea typeface="+mn-ea"/>
                <a:cs typeface="+mn-cs"/>
              </a:rPr>
              <a:t> PERATURAN PEMERINTAH NOMOR 18 TAHUN 2016 TENTANG </a:t>
            </a:r>
          </a:p>
          <a:p>
            <a:pPr marL="27432" marR="0" lvl="0" indent="0" algn="ctr"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en-US" sz="3200" b="1" i="0" u="none" strike="noStrike" kern="1200" spc="50" normalizeH="0" baseline="0" noProof="0" dirty="0" smtClean="0">
                <a:ln w="11430">
                  <a:solidFill>
                    <a:schemeClr val="tx1"/>
                  </a:solidFill>
                </a:ln>
                <a:gradFill>
                  <a:gsLst>
                    <a:gs pos="25000">
                      <a:schemeClr val="accent2">
                        <a:satMod val="155000"/>
                      </a:schemeClr>
                    </a:gs>
                    <a:gs pos="100000">
                      <a:schemeClr val="accent2">
                        <a:shade val="45000"/>
                        <a:satMod val="165000"/>
                      </a:schemeClr>
                    </a:gs>
                  </a:gsLst>
                  <a:lin ang="5400000"/>
                </a:gradFill>
                <a:effectLst>
                  <a:glow rad="1016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uLnTx/>
                <a:uFillTx/>
                <a:latin typeface="+mn-lt"/>
                <a:ea typeface="+mn-ea"/>
                <a:cs typeface="+mn-cs"/>
              </a:rPr>
              <a:t>PERANGKAT DAERAH </a:t>
            </a:r>
          </a:p>
          <a:p>
            <a:pPr marL="27432" marR="0"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endParaRPr kumimoji="0" lang="id-ID"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mn-lt"/>
              <a:ea typeface="+mn-ea"/>
            </a:endParaRPr>
          </a:p>
        </p:txBody>
      </p:sp>
      <p:pic>
        <p:nvPicPr>
          <p:cNvPr id="16" name="Picture 7" descr="D:\GAMBAR\bahan grafis\logo provinsi\babel.png"/>
          <p:cNvPicPr>
            <a:picLocks noChangeAspect="1" noChangeArrowheads="1"/>
          </p:cNvPicPr>
          <p:nvPr/>
        </p:nvPicPr>
        <p:blipFill>
          <a:blip r:embed="rId4"/>
          <a:srcRect/>
          <a:stretch>
            <a:fillRect/>
          </a:stretch>
        </p:blipFill>
        <p:spPr bwMode="auto">
          <a:xfrm>
            <a:off x="214282" y="214290"/>
            <a:ext cx="785818" cy="7858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737768" y="71415"/>
            <a:ext cx="8077200" cy="714380"/>
          </a:xfrm>
          <a:prstGeom prst="roundRect">
            <a:avLst/>
          </a:prstGeom>
          <a:gradFill>
            <a:gsLst>
              <a:gs pos="0">
                <a:schemeClr val="accent6">
                  <a:shade val="15000"/>
                  <a:satMod val="180000"/>
                  <a:alpha val="50000"/>
                </a:schemeClr>
              </a:gs>
              <a:gs pos="0">
                <a:schemeClr val="accent6">
                  <a:shade val="45000"/>
                  <a:satMod val="170000"/>
                </a:schemeClr>
              </a:gs>
              <a:gs pos="70000">
                <a:schemeClr val="accent6">
                  <a:tint val="99000"/>
                  <a:shade val="65000"/>
                  <a:satMod val="155000"/>
                </a:schemeClr>
              </a:gs>
              <a:gs pos="100000">
                <a:schemeClr val="accent6">
                  <a:tint val="95500"/>
                  <a:shade val="100000"/>
                  <a:satMod val="155000"/>
                </a:schemeClr>
              </a:gs>
            </a:gsLst>
          </a:gradFill>
          <a:ln>
            <a:solidFill>
              <a:schemeClr val="accent1">
                <a:lumMod val="90000"/>
              </a:schemeClr>
            </a:solidFill>
          </a:ln>
          <a:effectLst>
            <a:glow rad="101600">
              <a:schemeClr val="accent1">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id-ID" b="1" dirty="0" smtClean="0">
                <a:latin typeface="Tahoma" pitchFamily="34" charset="0"/>
                <a:ea typeface="Tahoma" pitchFamily="34" charset="0"/>
                <a:cs typeface="Tahoma" pitchFamily="34" charset="0"/>
              </a:rPr>
              <a:t>KEBIJAKAN TENTANG </a:t>
            </a:r>
          </a:p>
          <a:p>
            <a:pPr algn="ctr" fontAlgn="auto">
              <a:spcBef>
                <a:spcPts val="0"/>
              </a:spcBef>
              <a:spcAft>
                <a:spcPts val="0"/>
              </a:spcAft>
              <a:defRPr/>
            </a:pPr>
            <a:r>
              <a:rPr lang="id-ID" b="1" dirty="0" smtClean="0">
                <a:latin typeface="Tahoma" pitchFamily="34" charset="0"/>
                <a:ea typeface="Tahoma" pitchFamily="34" charset="0"/>
                <a:cs typeface="Tahoma" pitchFamily="34" charset="0"/>
              </a:rPr>
              <a:t>PELAKSANAAN URUSAN PEMERINTAHAN UMUM</a:t>
            </a:r>
            <a:endParaRPr lang="en-US" b="1" dirty="0">
              <a:latin typeface="Tahoma" pitchFamily="34" charset="0"/>
              <a:ea typeface="Tahoma" pitchFamily="34" charset="0"/>
              <a:cs typeface="Tahoma" pitchFamily="34" charset="0"/>
            </a:endParaRPr>
          </a:p>
        </p:txBody>
      </p:sp>
      <p:sp>
        <p:nvSpPr>
          <p:cNvPr id="11" name="Oval 10"/>
          <p:cNvSpPr/>
          <p:nvPr/>
        </p:nvSpPr>
        <p:spPr>
          <a:xfrm>
            <a:off x="500034" y="85708"/>
            <a:ext cx="785818" cy="771524"/>
          </a:xfrm>
          <a:prstGeom prst="ellipse">
            <a:avLst/>
          </a:prstGeom>
          <a:blipFill rotWithShape="0">
            <a:blip r:embed="rId3" cstate="print"/>
            <a:stretch>
              <a:fillRect/>
            </a:stretch>
          </a:blipFill>
          <a:ln>
            <a:solidFill>
              <a:schemeClr val="accent2"/>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Rectangle 11"/>
          <p:cNvSpPr/>
          <p:nvPr/>
        </p:nvSpPr>
        <p:spPr>
          <a:xfrm>
            <a:off x="0" y="0"/>
            <a:ext cx="9144000" cy="6858000"/>
          </a:xfrm>
          <a:prstGeom prst="rect">
            <a:avLst/>
          </a:prstGeom>
          <a:noFill/>
          <a:ln w="3810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AutoShape 6"/>
          <p:cNvSpPr>
            <a:spLocks noChangeArrowheads="1"/>
          </p:cNvSpPr>
          <p:nvPr/>
        </p:nvSpPr>
        <p:spPr bwMode="auto">
          <a:xfrm>
            <a:off x="214282" y="857232"/>
            <a:ext cx="8786874" cy="5572164"/>
          </a:xfrm>
          <a:prstGeom prst="roundRect">
            <a:avLst>
              <a:gd name="adj" fmla="val 16667"/>
            </a:avLst>
          </a:prstGeom>
          <a:solidFill>
            <a:schemeClr val="bg1">
              <a:alpha val="86000"/>
            </a:schemeClr>
          </a:solidFill>
          <a:ln w="25560">
            <a:solidFill>
              <a:schemeClr val="accent6"/>
            </a:solidFill>
            <a:miter lim="800000"/>
            <a:headEnd/>
            <a:tailEnd/>
          </a:ln>
        </p:spPr>
        <p:txBody>
          <a:bodyPr lIns="90000" tIns="46800" rIns="90000" bIns="46800"/>
          <a:lstStyle/>
          <a:p>
            <a:pPr marL="342900" indent="-342900"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dirty="0" smtClean="0"/>
              <a:t>Ketentuan Pasal 25 Undang-undang Nomor 23 Tahun 2014</a:t>
            </a:r>
          </a:p>
          <a:p>
            <a:pPr marL="342900" indent="-342900" algn="ctr"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id-ID" sz="2000" dirty="0" smtClean="0"/>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(2).	Urusan pemerintahan umum dilaksanakan oleh gubernur dan bupati/wali kota di wilayah kerja masing-masing. </a:t>
            </a: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(3).	Untuk melaksanakan urusan pemerintahan umum sebagaimana dimaksud pada ayat (2), gubernur dan bupati/wali kota dibantu oleh Instansi Vertikal. </a:t>
            </a: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(4).	Dalam melaksanakan urusan pemerintahan umum, gubernur bertanggung jawab kepada Presiden melalui Menteri dan bupati/wali kota bertanggung jawab kepada Menteri melalui gubernur sebagai wakil Pemerintah Pusat.</a:t>
            </a: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(5)	Gubernur dan bupati/wali kota dalam melaksanakan urusan pemerintahan umum dibiayai dari APBN. </a:t>
            </a: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(6).	Bupati/wali kota dalam melaksanakan urusan pemerintahan umum sebagaimana dimaksud pada ayat (2) pada tingkat Kecamatan melimpahkan pelaksanaannya kepada camat. </a:t>
            </a: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id-ID" sz="1600" dirty="0" smtClean="0"/>
              <a:t>(7)	Ketentuan lebih lanjut mengenai pelaksanaan urusan pemerintahan umum sebagaimana dimaksud pada ayat (2) sampai dengan ayat (6) diatur dalam </a:t>
            </a:r>
            <a:r>
              <a:rPr lang="id-ID" dirty="0" smtClean="0">
                <a:solidFill>
                  <a:srgbClr val="FF0000"/>
                </a:solidFill>
              </a:rPr>
              <a:t>Peraturan Pemerintah. </a:t>
            </a:r>
            <a:endParaRPr lang="id-ID" sz="1400" dirty="0" smtClean="0">
              <a:solidFill>
                <a:srgbClr val="FF0000"/>
              </a:solidFill>
            </a:endParaRP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id-ID" sz="1400" b="1" dirty="0" smtClean="0">
              <a:latin typeface="Arial" charset="0"/>
              <a:cs typeface="Arial" charset="0"/>
            </a:endParaRPr>
          </a:p>
          <a:p>
            <a:pPr marL="342900" indent="-342900" algn="just" fontAlgn="auto">
              <a:spcBef>
                <a:spcPts val="0"/>
              </a:spcBef>
              <a:spcAft>
                <a:spcPts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US" sz="1400" b="1" dirty="0">
              <a:latin typeface="Arial" charset="0"/>
              <a:cs typeface="Arial" charset="0"/>
            </a:endParaRPr>
          </a:p>
        </p:txBody>
      </p:sp>
      <p:sp>
        <p:nvSpPr>
          <p:cNvPr id="18" name="Slide Number Placeholder 6"/>
          <p:cNvSpPr txBox="1">
            <a:spLocks noChangeArrowheads="1"/>
          </p:cNvSpPr>
          <p:nvPr/>
        </p:nvSpPr>
        <p:spPr>
          <a:xfrm>
            <a:off x="8610600" y="6400800"/>
            <a:ext cx="442912" cy="373063"/>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fld id="{67EBB8F8-A496-4902-8C68-179A2742B1F6}" type="slidenum">
              <a:rPr lang="en-US" sz="160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fontAlgn="auto">
                <a:spcBef>
                  <a:spcPts val="0"/>
                </a:spcBef>
                <a:spcAft>
                  <a:spcPts val="0"/>
                </a:spcAft>
                <a:defRPr/>
              </a:pPr>
              <a:t>3</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pic>
        <p:nvPicPr>
          <p:cNvPr id="9" name="Picture 7" descr="D:\GAMBAR\bahan grafis\logo provinsi\babel.png"/>
          <p:cNvPicPr>
            <a:picLocks noChangeAspect="1" noChangeArrowheads="1"/>
          </p:cNvPicPr>
          <p:nvPr/>
        </p:nvPicPr>
        <p:blipFill>
          <a:blip r:embed="rId4" cstate="print"/>
          <a:srcRect/>
          <a:stretch>
            <a:fillRect/>
          </a:stretch>
        </p:blipFill>
        <p:spPr bwMode="auto">
          <a:xfrm>
            <a:off x="642910" y="214290"/>
            <a:ext cx="500067" cy="571504"/>
          </a:xfrm>
          <a:prstGeom prst="rect">
            <a:avLst/>
          </a:prstGeom>
          <a:noFill/>
          <a:ln w="9525">
            <a:noFill/>
            <a:miter lim="800000"/>
            <a:headEnd/>
            <a:tailEnd/>
          </a:ln>
        </p:spPr>
      </p:pic>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2143108" y="642918"/>
            <a:ext cx="4419600" cy="661971"/>
          </a:xfrm>
          <a:prstGeom prst="roundRect">
            <a:avLst/>
          </a:prstGeom>
          <a:solidFill>
            <a:srgbClr val="002060"/>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id-ID" sz="2000" spc="300" dirty="0">
                <a:solidFill>
                  <a:schemeClr val="bg1"/>
                </a:solidFill>
                <a:latin typeface="Bookman Old Style" pitchFamily="18" charset="0"/>
              </a:rPr>
              <a:t>URUSAN</a:t>
            </a:r>
            <a:r>
              <a:rPr lang="en-US" sz="2000" spc="300" dirty="0">
                <a:solidFill>
                  <a:schemeClr val="bg1"/>
                </a:solidFill>
                <a:latin typeface="Bookman Old Style" pitchFamily="18" charset="0"/>
              </a:rPr>
              <a:t> PEMERINTAHAN</a:t>
            </a:r>
            <a:endParaRPr lang="id-ID" sz="2000" spc="300" dirty="0">
              <a:solidFill>
                <a:schemeClr val="bg1"/>
              </a:solidFill>
              <a:latin typeface="Bookman Old Style" pitchFamily="18" charset="0"/>
            </a:endParaRPr>
          </a:p>
          <a:p>
            <a:pPr algn="ctr" eaLnBrk="0" fontAlgn="auto" hangingPunct="0">
              <a:spcBef>
                <a:spcPts val="0"/>
              </a:spcBef>
              <a:spcAft>
                <a:spcPts val="0"/>
              </a:spcAft>
              <a:defRPr/>
            </a:pPr>
            <a:r>
              <a:rPr lang="id-ID" sz="2000" spc="300" dirty="0">
                <a:solidFill>
                  <a:schemeClr val="bg1"/>
                </a:solidFill>
                <a:latin typeface="Bookman Old Style" pitchFamily="18" charset="0"/>
              </a:rPr>
              <a:t>Pasal 9 UU/23 2014</a:t>
            </a:r>
            <a:endParaRPr lang="en-US" sz="2000" spc="300" dirty="0">
              <a:solidFill>
                <a:schemeClr val="bg1"/>
              </a:solidFill>
              <a:latin typeface="Bookman Old Style" pitchFamily="18" charset="0"/>
            </a:endParaRPr>
          </a:p>
        </p:txBody>
      </p:sp>
      <p:sp>
        <p:nvSpPr>
          <p:cNvPr id="18" name="Rounded Rectangle 17"/>
          <p:cNvSpPr/>
          <p:nvPr/>
        </p:nvSpPr>
        <p:spPr>
          <a:xfrm>
            <a:off x="76201" y="1643026"/>
            <a:ext cx="2214562" cy="685800"/>
          </a:xfrm>
          <a:prstGeom prst="roundRect">
            <a:avLst/>
          </a:prstGeom>
          <a:solidFill>
            <a:srgbClr val="00B050"/>
          </a:solidFill>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nchor="ctr"/>
          <a:lstStyle/>
          <a:p>
            <a:pPr algn="ctr" eaLnBrk="0" fontAlgn="auto" hangingPunct="0">
              <a:spcBef>
                <a:spcPts val="0"/>
              </a:spcBef>
              <a:spcAft>
                <a:spcPts val="0"/>
              </a:spcAft>
              <a:defRPr/>
            </a:pPr>
            <a:r>
              <a:rPr lang="id-ID" dirty="0">
                <a:solidFill>
                  <a:schemeClr val="tx1"/>
                </a:solidFill>
                <a:latin typeface="Bookman Old Style" pitchFamily="18" charset="0"/>
              </a:rPr>
              <a:t>ABSOLUT</a:t>
            </a:r>
            <a:endParaRPr lang="en-US" dirty="0">
              <a:solidFill>
                <a:schemeClr val="tx1"/>
              </a:solidFill>
              <a:latin typeface="Bookman Old Style" pitchFamily="18" charset="0"/>
            </a:endParaRPr>
          </a:p>
        </p:txBody>
      </p:sp>
      <p:sp>
        <p:nvSpPr>
          <p:cNvPr id="19" name="Rounded Rectangle 18"/>
          <p:cNvSpPr/>
          <p:nvPr/>
        </p:nvSpPr>
        <p:spPr>
          <a:xfrm>
            <a:off x="76200" y="2557426"/>
            <a:ext cx="2214562" cy="2087562"/>
          </a:xfrm>
          <a:prstGeom prst="roundRect">
            <a:avLst/>
          </a:prstGeom>
          <a:solidFill>
            <a:srgbClr val="00B050"/>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indent="265113"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PERTAHANAN</a:t>
            </a:r>
          </a:p>
          <a:p>
            <a:pPr indent="265113"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KEAMANAN</a:t>
            </a:r>
          </a:p>
          <a:p>
            <a:pPr indent="265113"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AGAMA</a:t>
            </a:r>
          </a:p>
          <a:p>
            <a:pPr indent="265113"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YUSTISI</a:t>
            </a:r>
          </a:p>
          <a:p>
            <a:pPr marL="273050" indent="-273050"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POLITIK LUAR NEGERI</a:t>
            </a:r>
          </a:p>
          <a:p>
            <a:pPr marL="273050" indent="-273050" eaLnBrk="0" fontAlgn="auto" hangingPunct="0">
              <a:spcBef>
                <a:spcPts val="0"/>
              </a:spcBef>
              <a:spcAft>
                <a:spcPts val="0"/>
              </a:spcAft>
              <a:buFont typeface="+mj-lt"/>
              <a:buAutoNum type="arabicPeriod"/>
              <a:defRPr/>
            </a:pPr>
            <a:r>
              <a:rPr lang="id-ID" sz="1400" dirty="0">
                <a:solidFill>
                  <a:schemeClr val="tx1"/>
                </a:solidFill>
                <a:latin typeface="Bookman Old Style" pitchFamily="18" charset="0"/>
              </a:rPr>
              <a:t>MONETER &amp; FISKAL</a:t>
            </a:r>
            <a:r>
              <a:rPr lang="en-US" sz="1400" dirty="0">
                <a:solidFill>
                  <a:schemeClr val="tx1"/>
                </a:solidFill>
                <a:latin typeface="Bookman Old Style" pitchFamily="18" charset="0"/>
              </a:rPr>
              <a:t> NASIONAL</a:t>
            </a:r>
            <a:endParaRPr lang="th-TH" sz="1400" dirty="0">
              <a:solidFill>
                <a:schemeClr val="tx1"/>
              </a:solidFill>
              <a:latin typeface="Bookman Old Style" pitchFamily="18" charset="0"/>
            </a:endParaRPr>
          </a:p>
        </p:txBody>
      </p:sp>
      <p:sp>
        <p:nvSpPr>
          <p:cNvPr id="20" name="Rounded Rectangle 19"/>
          <p:cNvSpPr/>
          <p:nvPr/>
        </p:nvSpPr>
        <p:spPr>
          <a:xfrm>
            <a:off x="571472" y="5376858"/>
            <a:ext cx="2505081" cy="776286"/>
          </a:xfrm>
          <a:prstGeom prst="roundRect">
            <a:avLst/>
          </a:prstGeom>
          <a:solidFill>
            <a:srgbClr val="FFFF00"/>
          </a:solidFill>
          <a:scene3d>
            <a:camera prst="orthographicFront"/>
            <a:lightRig rig="threePt" dir="t"/>
          </a:scene3d>
          <a:sp3d>
            <a:bevelT w="165100" prst="coolSlant"/>
          </a:sp3d>
        </p:spPr>
        <p:style>
          <a:lnRef idx="1">
            <a:schemeClr val="accent3"/>
          </a:lnRef>
          <a:fillRef idx="3">
            <a:schemeClr val="accent3"/>
          </a:fillRef>
          <a:effectRef idx="2">
            <a:schemeClr val="accent3"/>
          </a:effectRef>
          <a:fontRef idx="minor">
            <a:schemeClr val="lt1"/>
          </a:fontRef>
        </p:style>
        <p:txBody>
          <a:bodyPr anchor="ctr"/>
          <a:lstStyle/>
          <a:p>
            <a:pPr algn="ctr" eaLnBrk="0" fontAlgn="auto" hangingPunct="0">
              <a:spcBef>
                <a:spcPts val="0"/>
              </a:spcBef>
              <a:spcAft>
                <a:spcPts val="0"/>
              </a:spcAft>
              <a:defRPr/>
            </a:pPr>
            <a:r>
              <a:rPr lang="id-ID" sz="1500" dirty="0">
                <a:solidFill>
                  <a:schemeClr val="tx1"/>
                </a:solidFill>
                <a:latin typeface="Bookman Old Style" pitchFamily="18" charset="0"/>
              </a:rPr>
              <a:t>Kesehatan, Pendidikan, Pekerjaan Umum, dll.</a:t>
            </a:r>
            <a:endParaRPr lang="th-TH" sz="1500" dirty="0">
              <a:solidFill>
                <a:schemeClr val="tx1"/>
              </a:solidFill>
              <a:latin typeface="Bookman Old Style" pitchFamily="18" charset="0"/>
            </a:endParaRPr>
          </a:p>
        </p:txBody>
      </p:sp>
      <p:sp>
        <p:nvSpPr>
          <p:cNvPr id="21" name="Rounded Rectangle 20"/>
          <p:cNvSpPr/>
          <p:nvPr/>
        </p:nvSpPr>
        <p:spPr>
          <a:xfrm>
            <a:off x="762000" y="-24"/>
            <a:ext cx="7620000" cy="609600"/>
          </a:xfrm>
          <a:prstGeom prst="round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en-US" sz="1600" b="1" spc="300" dirty="0">
                <a:solidFill>
                  <a:schemeClr val="bg1"/>
                </a:solidFill>
                <a:latin typeface="Bookman Old Style" pitchFamily="18" charset="0"/>
              </a:rPr>
              <a:t>PARADIGMA BARU </a:t>
            </a:r>
            <a:r>
              <a:rPr lang="id-ID" sz="1600" b="1" spc="300" dirty="0">
                <a:solidFill>
                  <a:schemeClr val="bg1"/>
                </a:solidFill>
                <a:latin typeface="Bookman Old Style" pitchFamily="18" charset="0"/>
              </a:rPr>
              <a:t>URUSAN</a:t>
            </a:r>
            <a:r>
              <a:rPr lang="en-US" sz="1600" b="1" spc="300" dirty="0">
                <a:solidFill>
                  <a:schemeClr val="bg1"/>
                </a:solidFill>
                <a:latin typeface="Bookman Old Style" pitchFamily="18" charset="0"/>
              </a:rPr>
              <a:t> PEMERINTAHAN BERDASARKAN UU NO. 23 TAHUN 2014</a:t>
            </a:r>
          </a:p>
        </p:txBody>
      </p:sp>
      <p:sp>
        <p:nvSpPr>
          <p:cNvPr id="22" name="Rounded Rectangle 21"/>
          <p:cNvSpPr/>
          <p:nvPr/>
        </p:nvSpPr>
        <p:spPr>
          <a:xfrm>
            <a:off x="5715000" y="1662082"/>
            <a:ext cx="3352800" cy="685800"/>
          </a:xfrm>
          <a:prstGeom prst="roundRect">
            <a:avLst/>
          </a:prstGeom>
          <a:solidFill>
            <a:srgbClr val="FF0000"/>
          </a:solidFill>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nchor="ctr"/>
          <a:lstStyle/>
          <a:p>
            <a:pPr algn="ctr" eaLnBrk="0" fontAlgn="auto" hangingPunct="0">
              <a:spcBef>
                <a:spcPts val="0"/>
              </a:spcBef>
              <a:spcAft>
                <a:spcPts val="0"/>
              </a:spcAft>
              <a:defRPr/>
            </a:pPr>
            <a:r>
              <a:rPr lang="en-US" dirty="0">
                <a:solidFill>
                  <a:schemeClr val="bg1"/>
                </a:solidFill>
                <a:latin typeface="Bookman Old Style" pitchFamily="18" charset="0"/>
              </a:rPr>
              <a:t>URUSAN </a:t>
            </a:r>
          </a:p>
          <a:p>
            <a:pPr algn="ctr" eaLnBrk="0" fontAlgn="auto" hangingPunct="0">
              <a:spcBef>
                <a:spcPts val="0"/>
              </a:spcBef>
              <a:spcAft>
                <a:spcPts val="0"/>
              </a:spcAft>
              <a:defRPr/>
            </a:pPr>
            <a:r>
              <a:rPr lang="en-US" dirty="0">
                <a:solidFill>
                  <a:schemeClr val="bg1"/>
                </a:solidFill>
                <a:latin typeface="Bookman Old Style" pitchFamily="18" charset="0"/>
              </a:rPr>
              <a:t>PEMERINTAHAN UMUM</a:t>
            </a:r>
          </a:p>
        </p:txBody>
      </p:sp>
      <p:cxnSp>
        <p:nvCxnSpPr>
          <p:cNvPr id="23" name="Straight Connector 22"/>
          <p:cNvCxnSpPr/>
          <p:nvPr/>
        </p:nvCxnSpPr>
        <p:spPr>
          <a:xfrm>
            <a:off x="4343400" y="1304906"/>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73163" y="1414443"/>
            <a:ext cx="629443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184275" y="1414443"/>
            <a:ext cx="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467600" y="1414443"/>
            <a:ext cx="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173163" y="2319318"/>
            <a:ext cx="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478713" y="2305031"/>
            <a:ext cx="0" cy="228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216400" y="2143106"/>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3352800" y="1643026"/>
            <a:ext cx="1728787" cy="685800"/>
          </a:xfrm>
          <a:prstGeom prst="roundRect">
            <a:avLst/>
          </a:prstGeom>
          <a:solidFill>
            <a:srgbClr val="FFFF00"/>
          </a:solidFill>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nchor="ctr"/>
          <a:lstStyle/>
          <a:p>
            <a:pPr algn="ctr" eaLnBrk="0" fontAlgn="auto" hangingPunct="0">
              <a:spcBef>
                <a:spcPts val="0"/>
              </a:spcBef>
              <a:spcAft>
                <a:spcPts val="0"/>
              </a:spcAft>
              <a:defRPr/>
            </a:pPr>
            <a:r>
              <a:rPr lang="id-ID" dirty="0">
                <a:solidFill>
                  <a:schemeClr val="tx1"/>
                </a:solidFill>
                <a:latin typeface="Bookman Old Style" pitchFamily="18" charset="0"/>
              </a:rPr>
              <a:t>KONKUREN</a:t>
            </a:r>
            <a:endParaRPr lang="th-TH" dirty="0">
              <a:solidFill>
                <a:schemeClr val="tx1"/>
              </a:solidFill>
              <a:latin typeface="Bookman Old Style" pitchFamily="18" charset="0"/>
            </a:endParaRPr>
          </a:p>
        </p:txBody>
      </p:sp>
      <p:cxnSp>
        <p:nvCxnSpPr>
          <p:cNvPr id="31" name="Straight Connector 30"/>
          <p:cNvCxnSpPr/>
          <p:nvPr/>
        </p:nvCxnSpPr>
        <p:spPr>
          <a:xfrm>
            <a:off x="2819400" y="2481243"/>
            <a:ext cx="24765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819400" y="2463781"/>
            <a:ext cx="0" cy="355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2362200" y="2633626"/>
            <a:ext cx="927100" cy="26035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Pusat</a:t>
            </a:r>
            <a:endParaRPr lang="th-TH" dirty="0">
              <a:solidFill>
                <a:schemeClr val="tx1"/>
              </a:solidFill>
              <a:latin typeface="Bookman Old Style" pitchFamily="18" charset="0"/>
            </a:endParaRPr>
          </a:p>
        </p:txBody>
      </p:sp>
      <p:cxnSp>
        <p:nvCxnSpPr>
          <p:cNvPr id="34" name="Straight Connector 33"/>
          <p:cNvCxnSpPr/>
          <p:nvPr/>
        </p:nvCxnSpPr>
        <p:spPr>
          <a:xfrm>
            <a:off x="3943350" y="2481243"/>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295900" y="2463781"/>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970338" y="2709843"/>
            <a:ext cx="0" cy="3746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34000" y="2724131"/>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ounded Rectangle 37"/>
          <p:cNvSpPr/>
          <p:nvPr/>
        </p:nvSpPr>
        <p:spPr>
          <a:xfrm>
            <a:off x="4648200" y="2633626"/>
            <a:ext cx="1295400" cy="26035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Kab</a:t>
            </a:r>
            <a:r>
              <a:rPr lang="en-SG" sz="1700" dirty="0">
                <a:solidFill>
                  <a:schemeClr val="tx1"/>
                </a:solidFill>
                <a:latin typeface="Bookman Old Style" pitchFamily="18" charset="0"/>
              </a:rPr>
              <a:t>/Kota</a:t>
            </a:r>
            <a:endParaRPr lang="th-TH" dirty="0">
              <a:solidFill>
                <a:schemeClr val="tx1"/>
              </a:solidFill>
              <a:latin typeface="Bookman Old Style" pitchFamily="18" charset="0"/>
            </a:endParaRPr>
          </a:p>
        </p:txBody>
      </p:sp>
      <p:sp>
        <p:nvSpPr>
          <p:cNvPr id="39" name="Rounded Rectangle 38"/>
          <p:cNvSpPr/>
          <p:nvPr/>
        </p:nvSpPr>
        <p:spPr>
          <a:xfrm>
            <a:off x="3352800" y="2633626"/>
            <a:ext cx="1181099" cy="26035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Provinsi</a:t>
            </a:r>
            <a:endParaRPr lang="th-TH" dirty="0">
              <a:solidFill>
                <a:schemeClr val="tx1"/>
              </a:solidFill>
              <a:latin typeface="Bookman Old Style" pitchFamily="18" charset="0"/>
            </a:endParaRPr>
          </a:p>
        </p:txBody>
      </p:sp>
      <p:cxnSp>
        <p:nvCxnSpPr>
          <p:cNvPr id="40" name="Straight Connector 39"/>
          <p:cNvCxnSpPr/>
          <p:nvPr/>
        </p:nvCxnSpPr>
        <p:spPr>
          <a:xfrm>
            <a:off x="3962400" y="3062268"/>
            <a:ext cx="13906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429000" y="3852843"/>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572000" y="3516293"/>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29000" y="3876656"/>
            <a:ext cx="2428875"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857875" y="3854431"/>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541838" y="3057506"/>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3733800" y="3179726"/>
            <a:ext cx="1676399" cy="52070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Otonomi</a:t>
            </a:r>
            <a:r>
              <a:rPr lang="en-SG" sz="1700" dirty="0">
                <a:solidFill>
                  <a:schemeClr val="tx1"/>
                </a:solidFill>
                <a:latin typeface="Bookman Old Style" pitchFamily="18" charset="0"/>
              </a:rPr>
              <a:t> Daerah</a:t>
            </a:r>
            <a:endParaRPr lang="th-TH" dirty="0">
              <a:solidFill>
                <a:schemeClr val="tx1"/>
              </a:solidFill>
              <a:latin typeface="Bookman Old Style" pitchFamily="18" charset="0"/>
            </a:endParaRPr>
          </a:p>
        </p:txBody>
      </p:sp>
      <p:cxnSp>
        <p:nvCxnSpPr>
          <p:cNvPr id="47" name="Straight Connector 46"/>
          <p:cNvCxnSpPr/>
          <p:nvPr/>
        </p:nvCxnSpPr>
        <p:spPr>
          <a:xfrm>
            <a:off x="3357563" y="4252902"/>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857875" y="4305288"/>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221302" y="4005226"/>
            <a:ext cx="1279524" cy="52070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Pilihan</a:t>
            </a:r>
            <a:endParaRPr lang="th-TH" dirty="0">
              <a:solidFill>
                <a:schemeClr val="tx1"/>
              </a:solidFill>
              <a:latin typeface="Bookman Old Style" pitchFamily="18" charset="0"/>
            </a:endParaRPr>
          </a:p>
        </p:txBody>
      </p:sp>
      <p:sp>
        <p:nvSpPr>
          <p:cNvPr id="50" name="Rounded Rectangle 49"/>
          <p:cNvSpPr/>
          <p:nvPr/>
        </p:nvSpPr>
        <p:spPr>
          <a:xfrm>
            <a:off x="2928926" y="4019536"/>
            <a:ext cx="990600" cy="52070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SG" sz="1700" dirty="0" err="1">
                <a:solidFill>
                  <a:schemeClr val="tx1"/>
                </a:solidFill>
                <a:latin typeface="Bookman Old Style" pitchFamily="18" charset="0"/>
              </a:rPr>
              <a:t>Wajib</a:t>
            </a:r>
            <a:endParaRPr lang="th-TH" dirty="0">
              <a:solidFill>
                <a:schemeClr val="tx1"/>
              </a:solidFill>
              <a:latin typeface="Bookman Old Style" pitchFamily="18" charset="0"/>
            </a:endParaRPr>
          </a:p>
        </p:txBody>
      </p:sp>
      <p:sp>
        <p:nvSpPr>
          <p:cNvPr id="51" name="Rounded Rectangle 50"/>
          <p:cNvSpPr/>
          <p:nvPr/>
        </p:nvSpPr>
        <p:spPr>
          <a:xfrm>
            <a:off x="5105417" y="4591040"/>
            <a:ext cx="2252665" cy="695348"/>
          </a:xfrm>
          <a:prstGeom prst="roundRect">
            <a:avLst/>
          </a:prstGeom>
          <a:solidFill>
            <a:srgbClr val="FFFF00"/>
          </a:solidFill>
          <a:scene3d>
            <a:camera prst="orthographicFront"/>
            <a:lightRig rig="threePt" dir="t"/>
          </a:scene3d>
          <a:sp3d>
            <a:bevelT w="165100" prst="coolSlant"/>
          </a:sp3d>
        </p:spPr>
        <p:style>
          <a:lnRef idx="1">
            <a:schemeClr val="accent3"/>
          </a:lnRef>
          <a:fillRef idx="3">
            <a:schemeClr val="accent3"/>
          </a:fillRef>
          <a:effectRef idx="2">
            <a:schemeClr val="accent3"/>
          </a:effectRef>
          <a:fontRef idx="minor">
            <a:schemeClr val="lt1"/>
          </a:fontRef>
        </p:style>
        <p:txBody>
          <a:bodyPr anchor="ctr"/>
          <a:lstStyle/>
          <a:p>
            <a:pPr algn="ctr" eaLnBrk="0" fontAlgn="auto" hangingPunct="0">
              <a:spcBef>
                <a:spcPts val="0"/>
              </a:spcBef>
              <a:spcAft>
                <a:spcPts val="0"/>
              </a:spcAft>
              <a:defRPr/>
            </a:pPr>
            <a:r>
              <a:rPr lang="id-ID" sz="1500" dirty="0">
                <a:solidFill>
                  <a:schemeClr val="tx1"/>
                </a:solidFill>
                <a:latin typeface="Bookman Old Style" pitchFamily="18" charset="0"/>
              </a:rPr>
              <a:t>Per</a:t>
            </a:r>
            <a:r>
              <a:rPr lang="en-SG" sz="1500" dirty="0" err="1">
                <a:solidFill>
                  <a:schemeClr val="tx1"/>
                </a:solidFill>
                <a:latin typeface="Bookman Old Style" pitchFamily="18" charset="0"/>
              </a:rPr>
              <a:t>iwisata</a:t>
            </a:r>
            <a:r>
              <a:rPr lang="id-ID" sz="1500" dirty="0">
                <a:solidFill>
                  <a:schemeClr val="tx1"/>
                </a:solidFill>
                <a:latin typeface="Bookman Old Style" pitchFamily="18" charset="0"/>
              </a:rPr>
              <a:t>, Perdagangan,</a:t>
            </a:r>
            <a:endParaRPr lang="en-SG" sz="1500" dirty="0">
              <a:solidFill>
                <a:schemeClr val="tx1"/>
              </a:solidFill>
              <a:latin typeface="Bookman Old Style" pitchFamily="18" charset="0"/>
            </a:endParaRPr>
          </a:p>
          <a:p>
            <a:pPr algn="ctr" eaLnBrk="0" fontAlgn="auto" hangingPunct="0">
              <a:spcBef>
                <a:spcPts val="0"/>
              </a:spcBef>
              <a:spcAft>
                <a:spcPts val="0"/>
              </a:spcAft>
              <a:defRPr/>
            </a:pPr>
            <a:r>
              <a:rPr lang="en-SG" sz="1500" dirty="0" err="1" smtClean="0">
                <a:solidFill>
                  <a:schemeClr val="tx1"/>
                </a:solidFill>
                <a:latin typeface="Bookman Old Style" pitchFamily="18" charset="0"/>
              </a:rPr>
              <a:t>Pertanian</a:t>
            </a:r>
            <a:r>
              <a:rPr lang="id-ID" sz="1500" dirty="0" smtClean="0">
                <a:solidFill>
                  <a:schemeClr val="tx1"/>
                </a:solidFill>
                <a:latin typeface="Bookman Old Style" pitchFamily="18" charset="0"/>
              </a:rPr>
              <a:t> </a:t>
            </a:r>
            <a:r>
              <a:rPr lang="id-ID" sz="1500" dirty="0">
                <a:solidFill>
                  <a:schemeClr val="tx1"/>
                </a:solidFill>
                <a:latin typeface="Bookman Old Style" pitchFamily="18" charset="0"/>
              </a:rPr>
              <a:t>dll.</a:t>
            </a:r>
            <a:endParaRPr lang="th-TH" sz="1500" dirty="0">
              <a:solidFill>
                <a:schemeClr val="tx1"/>
              </a:solidFill>
              <a:latin typeface="Bookman Old Style" pitchFamily="18" charset="0"/>
            </a:endParaRPr>
          </a:p>
        </p:txBody>
      </p:sp>
      <p:cxnSp>
        <p:nvCxnSpPr>
          <p:cNvPr id="52" name="Straight Connector 51"/>
          <p:cNvCxnSpPr/>
          <p:nvPr/>
        </p:nvCxnSpPr>
        <p:spPr>
          <a:xfrm>
            <a:off x="2357438" y="4591040"/>
            <a:ext cx="1857375"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357438" y="4591040"/>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14813" y="4591040"/>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6096000" y="2495536"/>
            <a:ext cx="2895600" cy="1271582"/>
          </a:xfrm>
          <a:prstGeom prst="roundRect">
            <a:avLst/>
          </a:prstGeom>
          <a:solidFill>
            <a:srgbClr val="FF00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en-US" sz="1700" dirty="0">
                <a:solidFill>
                  <a:schemeClr val="bg1"/>
                </a:solidFill>
                <a:latin typeface="Bookman Old Style" pitchFamily="18" charset="0"/>
              </a:rPr>
              <a:t>KEWENANGAN PRESIDEN SEBAGAI KEPALA PEMERINTAHAN</a:t>
            </a:r>
            <a:endParaRPr lang="th-TH" dirty="0">
              <a:solidFill>
                <a:schemeClr val="bg1"/>
              </a:solidFill>
              <a:latin typeface="Bookman Old Style" pitchFamily="18" charset="0"/>
            </a:endParaRPr>
          </a:p>
        </p:txBody>
      </p:sp>
      <p:cxnSp>
        <p:nvCxnSpPr>
          <p:cNvPr id="57" name="Straight Connector 56"/>
          <p:cNvCxnSpPr/>
          <p:nvPr/>
        </p:nvCxnSpPr>
        <p:spPr>
          <a:xfrm>
            <a:off x="2071688" y="5019668"/>
            <a:ext cx="0" cy="3381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214813" y="5019668"/>
            <a:ext cx="0" cy="3381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571604" y="4733916"/>
            <a:ext cx="1347790" cy="52070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id-ID" sz="1200" dirty="0">
                <a:solidFill>
                  <a:schemeClr val="tx1"/>
                </a:solidFill>
                <a:latin typeface="Bookman Old Style" pitchFamily="18" charset="0"/>
              </a:rPr>
              <a:t>Pelayanan Dasar</a:t>
            </a:r>
            <a:endParaRPr lang="th-TH" sz="1200" dirty="0">
              <a:solidFill>
                <a:schemeClr val="tx1"/>
              </a:solidFill>
              <a:latin typeface="Bookman Old Style" pitchFamily="18" charset="0"/>
            </a:endParaRPr>
          </a:p>
        </p:txBody>
      </p:sp>
      <p:sp>
        <p:nvSpPr>
          <p:cNvPr id="60" name="Rounded Rectangle 59"/>
          <p:cNvSpPr/>
          <p:nvPr/>
        </p:nvSpPr>
        <p:spPr>
          <a:xfrm>
            <a:off x="3286116" y="5376858"/>
            <a:ext cx="2505081" cy="776286"/>
          </a:xfrm>
          <a:prstGeom prst="roundRect">
            <a:avLst/>
          </a:prstGeom>
          <a:solidFill>
            <a:srgbClr val="FFFF00"/>
          </a:solidFill>
          <a:scene3d>
            <a:camera prst="orthographicFront"/>
            <a:lightRig rig="threePt" dir="t"/>
          </a:scene3d>
          <a:sp3d>
            <a:bevelT w="165100" prst="coolSlant"/>
          </a:sp3d>
        </p:spPr>
        <p:style>
          <a:lnRef idx="1">
            <a:schemeClr val="accent3"/>
          </a:lnRef>
          <a:fillRef idx="3">
            <a:schemeClr val="accent3"/>
          </a:fillRef>
          <a:effectRef idx="2">
            <a:schemeClr val="accent3"/>
          </a:effectRef>
          <a:fontRef idx="minor">
            <a:schemeClr val="lt1"/>
          </a:fontRef>
        </p:style>
        <p:txBody>
          <a:bodyPr anchor="ctr"/>
          <a:lstStyle/>
          <a:p>
            <a:pPr algn="ctr" eaLnBrk="0" fontAlgn="auto" hangingPunct="0">
              <a:spcBef>
                <a:spcPts val="0"/>
              </a:spcBef>
              <a:spcAft>
                <a:spcPts val="0"/>
              </a:spcAft>
              <a:defRPr/>
            </a:pPr>
            <a:r>
              <a:rPr lang="id-ID" sz="1500" dirty="0">
                <a:solidFill>
                  <a:schemeClr val="tx1"/>
                </a:solidFill>
                <a:latin typeface="Bookman Old Style" pitchFamily="18" charset="0"/>
              </a:rPr>
              <a:t>Tenaga Kerja, Pangan, Lingkungan Hidup dll.</a:t>
            </a:r>
            <a:endParaRPr lang="th-TH" sz="1500" dirty="0">
              <a:solidFill>
                <a:schemeClr val="tx1"/>
              </a:solidFill>
              <a:latin typeface="Bookman Old Style" pitchFamily="18" charset="0"/>
            </a:endParaRPr>
          </a:p>
        </p:txBody>
      </p:sp>
      <p:sp>
        <p:nvSpPr>
          <p:cNvPr id="61" name="Rounded Rectangle 60"/>
          <p:cNvSpPr/>
          <p:nvPr/>
        </p:nvSpPr>
        <p:spPr>
          <a:xfrm>
            <a:off x="3571868" y="4733916"/>
            <a:ext cx="1428760" cy="520700"/>
          </a:xfrm>
          <a:prstGeom prst="roundRect">
            <a:avLst/>
          </a:prstGeom>
          <a:solidFill>
            <a:srgbClr val="FFFF00"/>
          </a:solidFill>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nchor="ctr"/>
          <a:lstStyle/>
          <a:p>
            <a:pPr algn="ctr" eaLnBrk="0" fontAlgn="auto" hangingPunct="0">
              <a:spcBef>
                <a:spcPts val="0"/>
              </a:spcBef>
              <a:spcAft>
                <a:spcPts val="0"/>
              </a:spcAft>
              <a:defRPr/>
            </a:pPr>
            <a:r>
              <a:rPr lang="id-ID" sz="1200" dirty="0">
                <a:solidFill>
                  <a:schemeClr val="tx1"/>
                </a:solidFill>
                <a:latin typeface="Bookman Old Style" pitchFamily="18" charset="0"/>
              </a:rPr>
              <a:t>Non Pelayanan Dasar</a:t>
            </a:r>
            <a:endParaRPr lang="th-TH" sz="1200" dirty="0">
              <a:solidFill>
                <a:schemeClr val="tx1"/>
              </a:solidFill>
              <a:latin typeface="Bookman Old Style" pitchFamily="18" charset="0"/>
            </a:endParaRPr>
          </a:p>
        </p:txBody>
      </p:sp>
      <p:sp>
        <p:nvSpPr>
          <p:cNvPr id="55" name="Rounded Rectangle 54"/>
          <p:cNvSpPr/>
          <p:nvPr/>
        </p:nvSpPr>
        <p:spPr>
          <a:xfrm>
            <a:off x="500034" y="6143644"/>
            <a:ext cx="7934369" cy="714356"/>
          </a:xfrm>
          <a:prstGeom prst="roundRect">
            <a:avLst/>
          </a:prstGeom>
          <a:solidFill>
            <a:srgbClr val="FF0000"/>
          </a:solidFill>
          <a:scene3d>
            <a:camera prst="orthographicFront"/>
            <a:lightRig rig="threePt" dir="t"/>
          </a:scene3d>
          <a:sp3d>
            <a:bevelT w="165100" prst="coolSlant"/>
          </a:sp3d>
        </p:spPr>
        <p:style>
          <a:lnRef idx="1">
            <a:schemeClr val="accent3"/>
          </a:lnRef>
          <a:fillRef idx="3">
            <a:schemeClr val="accent3"/>
          </a:fillRef>
          <a:effectRef idx="2">
            <a:schemeClr val="accent3"/>
          </a:effectRef>
          <a:fontRef idx="minor">
            <a:schemeClr val="lt1"/>
          </a:fontRef>
        </p:style>
        <p:txBody>
          <a:bodyPr anchor="ctr"/>
          <a:lstStyle/>
          <a:p>
            <a:pPr algn="ctr" eaLnBrk="0" fontAlgn="auto" hangingPunct="0">
              <a:spcBef>
                <a:spcPts val="0"/>
              </a:spcBef>
              <a:spcAft>
                <a:spcPts val="0"/>
              </a:spcAft>
              <a:defRPr/>
            </a:pPr>
            <a:r>
              <a:rPr lang="en-US" sz="2000" dirty="0" err="1" smtClean="0">
                <a:solidFill>
                  <a:schemeClr val="bg1"/>
                </a:solidFill>
                <a:latin typeface="Bookman Old Style" pitchFamily="18" charset="0"/>
              </a:rPr>
              <a:t>Urusan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Kesatuan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Bangsa</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dan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Politik</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Dalam</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Negeri</a:t>
            </a:r>
            <a:endParaRPr lang="en-US" sz="2000" dirty="0" smtClean="0">
              <a:solidFill>
                <a:schemeClr val="bg1"/>
              </a:solidFill>
              <a:latin typeface="Bookman Old Style" pitchFamily="18" charset="0"/>
            </a:endParaRPr>
          </a:p>
          <a:p>
            <a:pPr algn="ctr" eaLnBrk="0" fontAlgn="auto" hangingPunct="0">
              <a:spcBef>
                <a:spcPts val="0"/>
              </a:spcBef>
              <a:spcAft>
                <a:spcPts val="0"/>
              </a:spcAft>
              <a:defRPr/>
            </a:pPr>
            <a:r>
              <a:rPr lang="en-US" sz="2000" dirty="0" err="1" smtClean="0">
                <a:solidFill>
                  <a:schemeClr val="bg1"/>
                </a:solidFill>
                <a:latin typeface="Bookman Old Style" pitchFamily="18" charset="0"/>
              </a:rPr>
              <a:t>Bukan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Lagi</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Merupakan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Urusan</a:t>
            </a:r>
            <a:r>
              <a:rPr lang="en-US" sz="2000" dirty="0" smtClean="0">
                <a:solidFill>
                  <a:schemeClr val="bg1"/>
                </a:solidFill>
                <a:latin typeface="Bookman Old Style" pitchFamily="18" charset="0"/>
              </a:rPr>
              <a:t> </a:t>
            </a:r>
            <a:r>
              <a:rPr lang="en-US" sz="2000" dirty="0" err="1" smtClean="0">
                <a:solidFill>
                  <a:schemeClr val="bg1"/>
                </a:solidFill>
                <a:latin typeface="Bookman Old Style" pitchFamily="18" charset="0"/>
              </a:rPr>
              <a:t>Konkuren</a:t>
            </a:r>
            <a:endParaRPr lang="th-TH" sz="2000" dirty="0">
              <a:solidFill>
                <a:schemeClr val="bg1"/>
              </a:solidFill>
              <a:latin typeface="Bookman Old Style"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737768" y="285728"/>
            <a:ext cx="8077200" cy="904009"/>
          </a:xfrm>
          <a:prstGeom prst="roundRect">
            <a:avLst/>
          </a:prstGeom>
          <a:gradFill>
            <a:gsLst>
              <a:gs pos="0">
                <a:schemeClr val="accent6">
                  <a:shade val="15000"/>
                  <a:satMod val="180000"/>
                  <a:alpha val="50000"/>
                </a:schemeClr>
              </a:gs>
              <a:gs pos="0">
                <a:schemeClr val="accent6">
                  <a:shade val="45000"/>
                  <a:satMod val="170000"/>
                </a:schemeClr>
              </a:gs>
              <a:gs pos="70000">
                <a:schemeClr val="accent6">
                  <a:tint val="99000"/>
                  <a:shade val="65000"/>
                  <a:satMod val="155000"/>
                </a:schemeClr>
              </a:gs>
              <a:gs pos="100000">
                <a:schemeClr val="accent6">
                  <a:tint val="95500"/>
                  <a:shade val="100000"/>
                  <a:satMod val="155000"/>
                </a:schemeClr>
              </a:gs>
            </a:gsLst>
          </a:gradFill>
          <a:ln>
            <a:solidFill>
              <a:schemeClr val="accent1">
                <a:lumMod val="90000"/>
              </a:schemeClr>
            </a:solidFill>
          </a:ln>
          <a:effectLst>
            <a:glow rad="101600">
              <a:schemeClr val="accent1">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id-ID" b="1" dirty="0" smtClean="0">
                <a:latin typeface="Tahoma" pitchFamily="34" charset="0"/>
                <a:ea typeface="Tahoma" pitchFamily="34" charset="0"/>
                <a:cs typeface="Tahoma" pitchFamily="34" charset="0"/>
              </a:rPr>
              <a:t>KESBANGPOL ADALAH</a:t>
            </a:r>
          </a:p>
          <a:p>
            <a:pPr algn="ctr" fontAlgn="auto">
              <a:spcBef>
                <a:spcPts val="0"/>
              </a:spcBef>
              <a:spcAft>
                <a:spcPts val="0"/>
              </a:spcAft>
              <a:defRPr/>
            </a:pPr>
            <a:r>
              <a:rPr lang="id-ID" b="1" dirty="0" smtClean="0">
                <a:latin typeface="Tahoma" pitchFamily="34" charset="0"/>
                <a:ea typeface="Tahoma" pitchFamily="34" charset="0"/>
                <a:cs typeface="Tahoma" pitchFamily="34" charset="0"/>
              </a:rPr>
              <a:t> SKPD YANG MEMBANTU KEPALA DAERAH </a:t>
            </a:r>
            <a:endParaRPr lang="en-US" b="1" dirty="0" smtClean="0">
              <a:latin typeface="Tahoma" pitchFamily="34" charset="0"/>
              <a:ea typeface="Tahoma" pitchFamily="34" charset="0"/>
              <a:cs typeface="Tahoma" pitchFamily="34" charset="0"/>
            </a:endParaRPr>
          </a:p>
          <a:p>
            <a:pPr algn="ctr" fontAlgn="auto">
              <a:spcBef>
                <a:spcPts val="0"/>
              </a:spcBef>
              <a:spcAft>
                <a:spcPts val="0"/>
              </a:spcAft>
              <a:defRPr/>
            </a:pPr>
            <a:r>
              <a:rPr lang="id-ID" b="1" dirty="0" smtClean="0">
                <a:latin typeface="Tahoma" pitchFamily="34" charset="0"/>
                <a:ea typeface="Tahoma" pitchFamily="34" charset="0"/>
                <a:cs typeface="Tahoma" pitchFamily="34" charset="0"/>
              </a:rPr>
              <a:t>DALAM MELAKSANAKAN TUGAS DAN KEWAJIBANNYA </a:t>
            </a:r>
            <a:endParaRPr lang="en-US" b="1" dirty="0">
              <a:latin typeface="Tahoma" pitchFamily="34" charset="0"/>
              <a:ea typeface="Tahoma" pitchFamily="34" charset="0"/>
              <a:cs typeface="Tahoma" pitchFamily="34" charset="0"/>
            </a:endParaRPr>
          </a:p>
        </p:txBody>
      </p:sp>
      <p:sp>
        <p:nvSpPr>
          <p:cNvPr id="11" name="Oval 10"/>
          <p:cNvSpPr/>
          <p:nvPr/>
        </p:nvSpPr>
        <p:spPr>
          <a:xfrm>
            <a:off x="280988" y="304800"/>
            <a:ext cx="990600" cy="914400"/>
          </a:xfrm>
          <a:prstGeom prst="ellipse">
            <a:avLst/>
          </a:prstGeom>
          <a:blipFill rotWithShape="0">
            <a:blip r:embed="rId3" cstate="print"/>
            <a:stretch>
              <a:fillRect/>
            </a:stretch>
          </a:blipFill>
          <a:ln>
            <a:solidFill>
              <a:schemeClr val="accent2"/>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Rectangle 11"/>
          <p:cNvSpPr/>
          <p:nvPr/>
        </p:nvSpPr>
        <p:spPr>
          <a:xfrm>
            <a:off x="0" y="0"/>
            <a:ext cx="9144000" cy="6858000"/>
          </a:xfrm>
          <a:prstGeom prst="rect">
            <a:avLst/>
          </a:prstGeom>
          <a:noFill/>
          <a:ln w="3810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AutoShape 6"/>
          <p:cNvSpPr>
            <a:spLocks noChangeArrowheads="1"/>
          </p:cNvSpPr>
          <p:nvPr/>
        </p:nvSpPr>
        <p:spPr bwMode="auto">
          <a:xfrm>
            <a:off x="293688" y="1447800"/>
            <a:ext cx="8534400" cy="4648200"/>
          </a:xfrm>
          <a:prstGeom prst="roundRect">
            <a:avLst>
              <a:gd name="adj" fmla="val 16667"/>
            </a:avLst>
          </a:prstGeom>
          <a:solidFill>
            <a:schemeClr val="bg1">
              <a:alpha val="86000"/>
            </a:schemeClr>
          </a:solidFill>
          <a:ln w="25560">
            <a:solidFill>
              <a:schemeClr val="accent6"/>
            </a:solidFill>
            <a:miter lim="800000"/>
            <a:headEnd/>
            <a:tailEnd/>
          </a:ln>
        </p:spPr>
        <p:txBody>
          <a:bodyPr lIns="90000" tIns="46800" rIns="90000" bIns="46800"/>
          <a:lstStyle/>
          <a:p>
            <a:pPr marL="342900" lvl="0" indent="-342900" algn="just">
              <a:spcBef>
                <a:spcPts val="600"/>
              </a:spcBef>
              <a:spcAft>
                <a:spcPts val="1800"/>
              </a:spcAft>
              <a:buFont typeface="+mj-lt"/>
              <a:buAutoNum type="arabicPeriod"/>
            </a:pPr>
            <a:r>
              <a:rPr lang="id-ID" sz="2400" dirty="0" smtClean="0"/>
              <a:t>Memelihara ketentraman dan ketertiban masyarakat sebagaimana diatur dalam Pasal 65 ayat (1) huruf b Undang-Undang Nomor 23 Tahun 2014.</a:t>
            </a:r>
          </a:p>
          <a:p>
            <a:pPr marL="342900" lvl="0" indent="-342900" algn="just">
              <a:buFont typeface="+mj-lt"/>
              <a:buAutoNum type="arabicPeriod"/>
            </a:pPr>
            <a:r>
              <a:rPr lang="id-ID" sz="2400" dirty="0" smtClean="0"/>
              <a:t>memegang teguh dan mengamalkan Pancasila, melaksanakan Undang-Undang Dasar Negara Republik Indonesia Tahun 1945 serta mempertahankan dan memelihara keutuhan Negara Kesatuan Republik Indonesia sebagaimana diatur Pasal 67 huruf a Undang-Undang Nomor 23 Tahun 2014.</a:t>
            </a:r>
          </a:p>
          <a:p>
            <a:pPr algn="ctr" fontAlgn="auto">
              <a:spcBef>
                <a:spcPts val="0"/>
              </a:spcBef>
              <a:spcAft>
                <a:spcPts val="0"/>
              </a:spcAft>
              <a:buFont typeface="Times New Roman" pitchFamily="16"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US" sz="1400" b="1" dirty="0">
              <a:latin typeface="Arial" charset="0"/>
              <a:cs typeface="Arial" charset="0"/>
            </a:endParaRPr>
          </a:p>
        </p:txBody>
      </p:sp>
      <p:sp>
        <p:nvSpPr>
          <p:cNvPr id="18" name="Slide Number Placeholder 6"/>
          <p:cNvSpPr txBox="1">
            <a:spLocks noChangeArrowheads="1"/>
          </p:cNvSpPr>
          <p:nvPr/>
        </p:nvSpPr>
        <p:spPr>
          <a:xfrm>
            <a:off x="8610600" y="6400800"/>
            <a:ext cx="442912" cy="373063"/>
          </a:xfrm>
          <a:prstGeom prst="rect">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fld id="{67EBB8F8-A496-4902-8C68-179A2742B1F6}" type="slidenum">
              <a:rPr lang="en-US" sz="160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fontAlgn="auto">
                <a:spcBef>
                  <a:spcPts val="0"/>
                </a:spcBef>
                <a:spcAft>
                  <a:spcPts val="0"/>
                </a:spcAft>
                <a:defRPr/>
              </a:pPr>
              <a:t>5</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pic>
        <p:nvPicPr>
          <p:cNvPr id="8" name="Picture 7" descr="D:\GAMBAR\bahan grafis\logo provinsi\babel.png"/>
          <p:cNvPicPr>
            <a:picLocks noChangeAspect="1" noChangeArrowheads="1"/>
          </p:cNvPicPr>
          <p:nvPr/>
        </p:nvPicPr>
        <p:blipFill>
          <a:blip r:embed="rId4" cstate="print"/>
          <a:srcRect/>
          <a:stretch>
            <a:fillRect/>
          </a:stretch>
        </p:blipFill>
        <p:spPr bwMode="auto">
          <a:xfrm>
            <a:off x="571472" y="500042"/>
            <a:ext cx="476249" cy="571504"/>
          </a:xfrm>
          <a:prstGeom prst="rect">
            <a:avLst/>
          </a:prstGeom>
          <a:noFill/>
          <a:ln w="9525">
            <a:noFill/>
            <a:miter lim="800000"/>
            <a:headEnd/>
            <a:tailEnd/>
          </a:ln>
        </p:spPr>
      </p:pic>
    </p:spTree>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a:p>
        </p:txBody>
      </p:sp>
      <p:sp>
        <p:nvSpPr>
          <p:cNvPr id="7" name="Rounded Rectangle 6"/>
          <p:cNvSpPr>
            <a:spLocks noChangeArrowheads="1"/>
          </p:cNvSpPr>
          <p:nvPr/>
        </p:nvSpPr>
        <p:spPr bwMode="auto">
          <a:xfrm>
            <a:off x="142844" y="142852"/>
            <a:ext cx="8858312" cy="1338250"/>
          </a:xfrm>
          <a:prstGeom prst="roundRect">
            <a:avLst>
              <a:gd name="adj" fmla="val 16667"/>
            </a:avLst>
          </a:prstGeom>
          <a:gradFill rotWithShape="1">
            <a:gsLst>
              <a:gs pos="0">
                <a:srgbClr val="FF3838"/>
              </a:gs>
              <a:gs pos="78000">
                <a:srgbClr val="E90000"/>
              </a:gs>
              <a:gs pos="100000">
                <a:srgbClr val="E90000"/>
              </a:gs>
            </a:gsLst>
            <a:lin ang="5400000"/>
          </a:gradFill>
          <a:ln w="57150" cap="rnd">
            <a:solidFill>
              <a:schemeClr val="tx2"/>
            </a:solidFill>
            <a:round/>
            <a:headEnd/>
            <a:tailEnd/>
          </a:ln>
          <a:effectLst>
            <a:outerShdw blurRad="38100" dist="25400" dir="5400000" rotWithShape="0">
              <a:srgbClr val="808080">
                <a:alpha val="34998"/>
              </a:srgbClr>
            </a:outerShdw>
          </a:effectLst>
        </p:spPr>
        <p:txBody>
          <a:bodyPr anchor="ctr"/>
          <a:lstStyle/>
          <a:p>
            <a:pPr algn="ctr" eaLnBrk="0" fontAlgn="auto" hangingPunct="0">
              <a:spcBef>
                <a:spcPts val="0"/>
              </a:spcBef>
              <a:spcAft>
                <a:spcPts val="0"/>
              </a:spcAft>
              <a:defRPr/>
            </a:pPr>
            <a:r>
              <a:rPr lang="id-ID" sz="2000" dirty="0" smtClean="0">
                <a:ea typeface="Times New Roman" pitchFamily="18" charset="0"/>
                <a:cs typeface="Arial" pitchFamily="34" charset="0"/>
              </a:rPr>
              <a:t>KEBIJAKAN TENTANG </a:t>
            </a:r>
          </a:p>
          <a:p>
            <a:pPr algn="ctr" eaLnBrk="0" fontAlgn="auto" hangingPunct="0">
              <a:spcBef>
                <a:spcPts val="0"/>
              </a:spcBef>
              <a:spcAft>
                <a:spcPts val="0"/>
              </a:spcAft>
              <a:defRPr/>
            </a:pPr>
            <a:r>
              <a:rPr lang="id-ID" sz="2000" dirty="0" smtClean="0">
                <a:ea typeface="Times New Roman" pitchFamily="18" charset="0"/>
                <a:cs typeface="Arial" pitchFamily="34" charset="0"/>
              </a:rPr>
              <a:t>SATUAN KERJA PERANGKAT DAERAH YANG MENYELENGGARAKAN URUSAN PEMERINTAHAN DI BIDANG KESATUAN BANGSA DAN POLITIK DALAM NEGERI</a:t>
            </a:r>
            <a:endParaRPr lang="th-TH" sz="2000" b="1" dirty="0">
              <a:latin typeface="Calibri" pitchFamily="34" charset="0"/>
              <a:cs typeface="Calibri" pitchFamily="34" charset="0"/>
            </a:endParaRPr>
          </a:p>
        </p:txBody>
      </p:sp>
      <p:sp>
        <p:nvSpPr>
          <p:cNvPr id="9"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6</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12" name="Rectangle 11"/>
          <p:cNvSpPr/>
          <p:nvPr/>
        </p:nvSpPr>
        <p:spPr>
          <a:xfrm>
            <a:off x="285720" y="2928934"/>
            <a:ext cx="8568952" cy="32861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600"/>
              </a:spcAft>
              <a:defRPr/>
            </a:pPr>
            <a:r>
              <a:rPr lang="id-ID" sz="1500" b="1" dirty="0" smtClean="0">
                <a:solidFill>
                  <a:schemeClr val="tx1"/>
                </a:solidFill>
              </a:rPr>
              <a:t>BAB XIII</a:t>
            </a:r>
          </a:p>
          <a:p>
            <a:pPr algn="ctr" fontAlgn="auto">
              <a:spcBef>
                <a:spcPts val="0"/>
              </a:spcBef>
              <a:spcAft>
                <a:spcPts val="600"/>
              </a:spcAft>
              <a:defRPr/>
            </a:pPr>
            <a:r>
              <a:rPr lang="id-ID" sz="1500" b="1" dirty="0" smtClean="0">
                <a:solidFill>
                  <a:schemeClr val="tx1"/>
                </a:solidFill>
              </a:rPr>
              <a:t>KETENTUAN PERALIHAN </a:t>
            </a:r>
          </a:p>
          <a:p>
            <a:pPr algn="ctr" fontAlgn="auto">
              <a:spcBef>
                <a:spcPts val="0"/>
              </a:spcBef>
              <a:spcAft>
                <a:spcPts val="600"/>
              </a:spcAft>
              <a:defRPr/>
            </a:pPr>
            <a:r>
              <a:rPr lang="id-ID" sz="1500" b="1" dirty="0" smtClean="0">
                <a:solidFill>
                  <a:schemeClr val="tx1"/>
                </a:solidFill>
              </a:rPr>
              <a:t>Pasal  122</a:t>
            </a:r>
            <a:endParaRPr lang="id-ID" sz="1500" b="1" dirty="0">
              <a:solidFill>
                <a:schemeClr val="tx1"/>
              </a:solidFill>
            </a:endParaRPr>
          </a:p>
          <a:p>
            <a:pPr marL="342900" lvl="0" indent="-342900" algn="just">
              <a:spcAft>
                <a:spcPts val="600"/>
              </a:spcAft>
              <a:buFont typeface="+mj-lt"/>
              <a:buAutoNum type="arabicParenR"/>
            </a:pPr>
            <a:r>
              <a:rPr lang="en-US" sz="1600" dirty="0" err="1" smtClean="0">
                <a:solidFill>
                  <a:schemeClr val="tx1"/>
                </a:solidFill>
              </a:rPr>
              <a:t>Pada</a:t>
            </a:r>
            <a:r>
              <a:rPr lang="en-US" sz="1600" dirty="0" smtClean="0">
                <a:solidFill>
                  <a:schemeClr val="tx1"/>
                </a:solidFill>
              </a:rPr>
              <a:t> </a:t>
            </a:r>
            <a:r>
              <a:rPr lang="en-US" sz="1600" dirty="0" err="1" smtClean="0">
                <a:solidFill>
                  <a:schemeClr val="tx1"/>
                </a:solidFill>
              </a:rPr>
              <a:t>saat</a:t>
            </a:r>
            <a:r>
              <a:rPr lang="en-US" sz="1600" dirty="0" smtClean="0">
                <a:solidFill>
                  <a:schemeClr val="tx1"/>
                </a:solidFill>
              </a:rPr>
              <a:t> </a:t>
            </a:r>
            <a:r>
              <a:rPr lang="id-ID" sz="1600" dirty="0" smtClean="0">
                <a:solidFill>
                  <a:schemeClr val="tx1"/>
                </a:solidFill>
              </a:rPr>
              <a:t>P</a:t>
            </a:r>
            <a:r>
              <a:rPr lang="fi-FI" sz="1600" dirty="0" smtClean="0">
                <a:solidFill>
                  <a:schemeClr val="tx1"/>
                </a:solidFill>
              </a:rPr>
              <a:t>eraturan </a:t>
            </a:r>
            <a:r>
              <a:rPr lang="id-ID" sz="1600" dirty="0" smtClean="0">
                <a:solidFill>
                  <a:schemeClr val="tx1"/>
                </a:solidFill>
              </a:rPr>
              <a:t>P</a:t>
            </a:r>
            <a:r>
              <a:rPr lang="fi-FI" sz="1600" dirty="0" smtClean="0">
                <a:solidFill>
                  <a:schemeClr val="tx1"/>
                </a:solidFill>
              </a:rPr>
              <a:t>emerintah ini </a:t>
            </a:r>
            <a:r>
              <a:rPr lang="id-ID" sz="1600" dirty="0" smtClean="0">
                <a:solidFill>
                  <a:schemeClr val="tx1"/>
                </a:solidFill>
              </a:rPr>
              <a:t>berlaku</a:t>
            </a:r>
            <a:r>
              <a:rPr lang="en-US" sz="1600" dirty="0" smtClean="0">
                <a:solidFill>
                  <a:schemeClr val="tx1"/>
                </a:solidFill>
              </a:rPr>
              <a:t>, </a:t>
            </a:r>
            <a:r>
              <a:rPr lang="en-US" sz="1600" dirty="0" err="1" smtClean="0">
                <a:solidFill>
                  <a:schemeClr val="tx1"/>
                </a:solidFill>
              </a:rPr>
              <a:t>seluruh</a:t>
            </a:r>
            <a:r>
              <a:rPr lang="en-US" sz="1600" dirty="0" smtClean="0">
                <a:solidFill>
                  <a:schemeClr val="tx1"/>
                </a:solidFill>
              </a:rPr>
              <a:t> </a:t>
            </a:r>
            <a:r>
              <a:rPr lang="id-ID" sz="1600" dirty="0" smtClean="0">
                <a:solidFill>
                  <a:schemeClr val="tx1"/>
                </a:solidFill>
              </a:rPr>
              <a:t>Perangkat Daerah yang melaksanakan Urusan Pemerintahan</a:t>
            </a:r>
            <a:r>
              <a:rPr lang="en-GB" sz="1600" dirty="0" smtClean="0">
                <a:solidFill>
                  <a:schemeClr val="tx1"/>
                </a:solidFill>
              </a:rPr>
              <a:t> </a:t>
            </a:r>
            <a:r>
              <a:rPr lang="en-GB" sz="1600" dirty="0" err="1" smtClean="0">
                <a:solidFill>
                  <a:schemeClr val="tx1"/>
                </a:solidFill>
              </a:rPr>
              <a:t>di</a:t>
            </a:r>
            <a:r>
              <a:rPr lang="id-ID" sz="1600" dirty="0" smtClean="0">
                <a:solidFill>
                  <a:schemeClr val="tx1"/>
                </a:solidFill>
              </a:rPr>
              <a:t> bidang kesatuan bangsa dan politik </a:t>
            </a:r>
            <a:r>
              <a:rPr lang="id-ID" sz="1600" b="1" dirty="0" smtClean="0">
                <a:solidFill>
                  <a:schemeClr val="tx1"/>
                </a:solidFill>
              </a:rPr>
              <a:t>tetap melaksanakan tugasnya sampai dengan </a:t>
            </a:r>
            <a:r>
              <a:rPr lang="fi-FI" sz="1600" b="1" dirty="0" smtClean="0">
                <a:solidFill>
                  <a:schemeClr val="tx1"/>
                </a:solidFill>
              </a:rPr>
              <a:t>peraturan perundang-undangan mengenai pelaksanaan urusan pemerintahan umum diundangkan</a:t>
            </a:r>
            <a:r>
              <a:rPr lang="fi-FI" sz="1600" dirty="0" smtClean="0">
                <a:solidFill>
                  <a:schemeClr val="tx1"/>
                </a:solidFill>
              </a:rPr>
              <a:t>. </a:t>
            </a:r>
            <a:endParaRPr lang="id-ID" sz="1600" dirty="0" smtClean="0">
              <a:solidFill>
                <a:schemeClr val="tx1"/>
              </a:solidFill>
            </a:endParaRPr>
          </a:p>
          <a:p>
            <a:pPr marL="342900" lvl="0" indent="-342900" algn="just">
              <a:buFont typeface="+mj-lt"/>
              <a:buAutoNum type="arabicParenR"/>
            </a:pPr>
            <a:r>
              <a:rPr lang="fi-FI" sz="1600" dirty="0" smtClean="0">
                <a:solidFill>
                  <a:schemeClr val="tx1"/>
                </a:solidFill>
              </a:rPr>
              <a:t>Anggaran penyelenggaraan </a:t>
            </a:r>
            <a:r>
              <a:rPr lang="id-ID" sz="1600" dirty="0" smtClean="0">
                <a:solidFill>
                  <a:schemeClr val="tx1"/>
                </a:solidFill>
              </a:rPr>
              <a:t>Urusan Pemerintahan </a:t>
            </a:r>
            <a:r>
              <a:rPr lang="en-GB" sz="1600" dirty="0" err="1" smtClean="0">
                <a:solidFill>
                  <a:schemeClr val="tx1"/>
                </a:solidFill>
              </a:rPr>
              <a:t>di</a:t>
            </a:r>
            <a:r>
              <a:rPr lang="en-GB" sz="1600" dirty="0" smtClean="0">
                <a:solidFill>
                  <a:schemeClr val="tx1"/>
                </a:solidFill>
              </a:rPr>
              <a:t> </a:t>
            </a:r>
            <a:r>
              <a:rPr lang="id-ID" sz="1600" dirty="0" smtClean="0">
                <a:solidFill>
                  <a:schemeClr val="tx1"/>
                </a:solidFill>
              </a:rPr>
              <a:t>bidang kesatuan bangsa dan politi</a:t>
            </a:r>
            <a:r>
              <a:rPr lang="en-US" sz="1600" dirty="0" smtClean="0">
                <a:solidFill>
                  <a:schemeClr val="tx1"/>
                </a:solidFill>
              </a:rPr>
              <a:t>k </a:t>
            </a:r>
            <a:r>
              <a:rPr lang="fi-FI" sz="1600" dirty="0" smtClean="0">
                <a:solidFill>
                  <a:schemeClr val="tx1"/>
                </a:solidFill>
              </a:rPr>
              <a:t>sebagaimana dimaksud pada ayat (1) dibebankan pada Anggaran Pendapatan dan Belanja Daerah </a:t>
            </a:r>
            <a:r>
              <a:rPr lang="fi-FI" sz="1600" b="1" dirty="0" smtClean="0">
                <a:solidFill>
                  <a:schemeClr val="tx1"/>
                </a:solidFill>
              </a:rPr>
              <a:t>sampai dengan peraturan perundang-undangan mengenai pelaksanaan urusan pemerintahan umum diundangkan</a:t>
            </a:r>
            <a:r>
              <a:rPr lang="fi-FI" sz="1600" dirty="0" smtClean="0">
                <a:solidFill>
                  <a:schemeClr val="tx1"/>
                </a:solidFill>
              </a:rPr>
              <a:t>. </a:t>
            </a:r>
            <a:endParaRPr lang="id-ID" sz="1600" dirty="0" smtClean="0">
              <a:solidFill>
                <a:schemeClr val="tx1"/>
              </a:solidFill>
            </a:endParaRPr>
          </a:p>
          <a:p>
            <a:pPr algn="ctr" fontAlgn="auto">
              <a:spcBef>
                <a:spcPts val="0"/>
              </a:spcBef>
              <a:spcAft>
                <a:spcPts val="0"/>
              </a:spcAft>
              <a:defRPr/>
            </a:pPr>
            <a:endParaRPr lang="en-US" sz="1500" dirty="0">
              <a:solidFill>
                <a:schemeClr val="tx1"/>
              </a:solidFill>
            </a:endParaRPr>
          </a:p>
        </p:txBody>
      </p:sp>
      <p:sp>
        <p:nvSpPr>
          <p:cNvPr id="13" name="Rectangle 12"/>
          <p:cNvSpPr/>
          <p:nvPr/>
        </p:nvSpPr>
        <p:spPr>
          <a:xfrm>
            <a:off x="285720" y="1714488"/>
            <a:ext cx="8568952" cy="1071570"/>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id-ID" sz="2000" b="1" dirty="0" smtClean="0">
                <a:solidFill>
                  <a:schemeClr val="bg1"/>
                </a:solidFill>
              </a:rPr>
              <a:t>PERATURAN PEMERINTAH NOMOR 18 TAHUN 2016 </a:t>
            </a:r>
          </a:p>
          <a:p>
            <a:pPr algn="ctr" eaLnBrk="0" fontAlgn="auto" hangingPunct="0">
              <a:spcBef>
                <a:spcPts val="0"/>
              </a:spcBef>
              <a:spcAft>
                <a:spcPts val="0"/>
              </a:spcAft>
              <a:defRPr/>
            </a:pPr>
            <a:r>
              <a:rPr lang="id-ID" sz="2000" b="1" dirty="0" smtClean="0">
                <a:solidFill>
                  <a:schemeClr val="bg1"/>
                </a:solidFill>
              </a:rPr>
              <a:t>TENTANG </a:t>
            </a:r>
            <a:endParaRPr lang="id-ID" sz="2000" b="1" dirty="0">
              <a:solidFill>
                <a:schemeClr val="bg1"/>
              </a:solidFill>
            </a:endParaRPr>
          </a:p>
          <a:p>
            <a:pPr algn="ctr" eaLnBrk="0" fontAlgn="auto" hangingPunct="0">
              <a:spcBef>
                <a:spcPts val="0"/>
              </a:spcBef>
              <a:spcAft>
                <a:spcPts val="0"/>
              </a:spcAft>
              <a:defRPr/>
            </a:pPr>
            <a:r>
              <a:rPr lang="id-ID" sz="2000" b="1" dirty="0" smtClean="0">
                <a:solidFill>
                  <a:schemeClr val="bg1"/>
                </a:solidFill>
              </a:rPr>
              <a:t>PERANGKAT </a:t>
            </a:r>
            <a:r>
              <a:rPr lang="id-ID" sz="2000" b="1" dirty="0">
                <a:solidFill>
                  <a:schemeClr val="bg1"/>
                </a:solidFill>
              </a:rPr>
              <a:t>DAERAH</a:t>
            </a:r>
            <a:endParaRPr lang="en-US" sz="2000" b="1" dirty="0">
              <a:solidFill>
                <a:schemeClr val="bg1"/>
              </a:solidFill>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a:spLocks noChangeArrowheads="1"/>
          </p:cNvSpPr>
          <p:nvPr/>
        </p:nvSpPr>
        <p:spPr bwMode="auto">
          <a:xfrm>
            <a:off x="285750" y="976313"/>
            <a:ext cx="8501063" cy="523875"/>
          </a:xfrm>
          <a:prstGeom prst="roundRect">
            <a:avLst>
              <a:gd name="adj" fmla="val 16667"/>
            </a:avLst>
          </a:prstGeom>
          <a:noFill/>
          <a:ln>
            <a:noFill/>
          </a:ln>
          <a:effectLst>
            <a:outerShdw blurRad="38100" dist="26940" dir="5400000" rotWithShape="0">
              <a:srgbClr val="000000">
                <a:alpha val="39999"/>
              </a:srgbClr>
            </a:outerShdw>
          </a:effectLst>
          <a:extLst/>
        </p:spPr>
        <p:txBody>
          <a:bodyPr anchor="ctr"/>
          <a:lstStyle/>
          <a:p>
            <a:pPr algn="ctr" eaLnBrk="0" fontAlgn="auto" hangingPunct="0">
              <a:spcBef>
                <a:spcPts val="0"/>
              </a:spcBef>
              <a:spcAft>
                <a:spcPts val="0"/>
              </a:spcAft>
              <a:defRPr/>
            </a:pPr>
            <a:endParaRPr lang="en-US" b="1" dirty="0">
              <a:latin typeface="Bookman Old Style" pitchFamily="18" charset="0"/>
              <a:cs typeface="+mn-cs"/>
            </a:endParaRPr>
          </a:p>
        </p:txBody>
      </p:sp>
      <p:sp>
        <p:nvSpPr>
          <p:cNvPr id="11" name="Rectangle 10"/>
          <p:cNvSpPr/>
          <p:nvPr/>
        </p:nvSpPr>
        <p:spPr>
          <a:xfrm>
            <a:off x="323528" y="76200"/>
            <a:ext cx="8568952" cy="838200"/>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r>
              <a:rPr lang="id-ID" sz="2000" b="1" dirty="0">
                <a:solidFill>
                  <a:schemeClr val="bg1"/>
                </a:solidFill>
              </a:rPr>
              <a:t>PERATURAN MENTERI DALAM NEGERI </a:t>
            </a:r>
          </a:p>
          <a:p>
            <a:pPr algn="ctr" eaLnBrk="0" fontAlgn="auto" hangingPunct="0">
              <a:spcBef>
                <a:spcPts val="0"/>
              </a:spcBef>
              <a:spcAft>
                <a:spcPts val="0"/>
              </a:spcAft>
              <a:defRPr/>
            </a:pPr>
            <a:r>
              <a:rPr lang="id-ID" sz="2000" b="1" dirty="0">
                <a:solidFill>
                  <a:schemeClr val="bg1"/>
                </a:solidFill>
              </a:rPr>
              <a:t>NOMOR</a:t>
            </a:r>
            <a:r>
              <a:rPr lang="en-US" sz="2000" b="1" dirty="0">
                <a:solidFill>
                  <a:schemeClr val="bg1"/>
                </a:solidFill>
              </a:rPr>
              <a:t> 31 </a:t>
            </a:r>
            <a:r>
              <a:rPr lang="id-ID" sz="2000" b="1" dirty="0">
                <a:solidFill>
                  <a:schemeClr val="bg1"/>
                </a:solidFill>
              </a:rPr>
              <a:t>TAHUN 2016</a:t>
            </a:r>
          </a:p>
          <a:p>
            <a:pPr algn="ctr" eaLnBrk="0" fontAlgn="auto" hangingPunct="0">
              <a:spcBef>
                <a:spcPts val="0"/>
              </a:spcBef>
              <a:spcAft>
                <a:spcPts val="0"/>
              </a:spcAft>
              <a:defRPr/>
            </a:pPr>
            <a:r>
              <a:rPr lang="id-ID" sz="2000" b="1" dirty="0">
                <a:solidFill>
                  <a:schemeClr val="bg1"/>
                </a:solidFill>
              </a:rPr>
              <a:t>TENTANG PEDOMAN PENYUSUNAN APBD TAHUN 2017</a:t>
            </a:r>
            <a:endParaRPr lang="en-US" sz="2000" b="1" dirty="0">
              <a:solidFill>
                <a:schemeClr val="bg1"/>
              </a:solidFill>
            </a:endParaRPr>
          </a:p>
        </p:txBody>
      </p:sp>
      <p:sp>
        <p:nvSpPr>
          <p:cNvPr id="12" name="Rectangle 11"/>
          <p:cNvSpPr/>
          <p:nvPr/>
        </p:nvSpPr>
        <p:spPr>
          <a:xfrm>
            <a:off x="323528" y="990600"/>
            <a:ext cx="8568952" cy="558167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d-ID" sz="1500" dirty="0" smtClean="0">
              <a:solidFill>
                <a:schemeClr val="tx1"/>
              </a:solidFill>
            </a:endParaRPr>
          </a:p>
          <a:p>
            <a:pPr algn="just">
              <a:defRPr/>
            </a:pPr>
            <a:endParaRPr lang="id-ID" sz="1500" dirty="0" smtClean="0">
              <a:solidFill>
                <a:schemeClr val="tx1"/>
              </a:solidFill>
            </a:endParaRPr>
          </a:p>
          <a:p>
            <a:pPr algn="just">
              <a:defRPr/>
            </a:pPr>
            <a:endParaRPr lang="id-ID" sz="1500" dirty="0" smtClean="0">
              <a:solidFill>
                <a:schemeClr val="tx1"/>
              </a:solidFill>
            </a:endParaRPr>
          </a:p>
          <a:p>
            <a:pPr algn="ctr">
              <a:defRPr/>
            </a:pPr>
            <a:endParaRPr lang="id-ID" sz="1600" dirty="0" smtClean="0">
              <a:solidFill>
                <a:schemeClr val="tx1"/>
              </a:solidFill>
              <a:ea typeface="Times New Roman" pitchFamily="18" charset="0"/>
              <a:cs typeface="Arial" pitchFamily="34" charset="0"/>
            </a:endParaRPr>
          </a:p>
          <a:p>
            <a:pPr algn="ctr">
              <a:defRPr/>
            </a:pPr>
            <a:endParaRPr lang="id-ID" sz="1200" b="1" dirty="0" smtClean="0">
              <a:solidFill>
                <a:schemeClr val="tx1"/>
              </a:solidFill>
              <a:ea typeface="Times New Roman" pitchFamily="18" charset="0"/>
              <a:cs typeface="Arial" pitchFamily="34" charset="0"/>
            </a:endParaRPr>
          </a:p>
          <a:p>
            <a:pPr algn="ctr">
              <a:defRPr/>
            </a:pPr>
            <a:r>
              <a:rPr lang="id-ID" sz="1600" b="1" dirty="0" smtClean="0">
                <a:solidFill>
                  <a:schemeClr val="tx1"/>
                </a:solidFill>
                <a:ea typeface="Times New Roman" pitchFamily="18" charset="0"/>
                <a:cs typeface="Arial" pitchFamily="34" charset="0"/>
              </a:rPr>
              <a:t>Pasal 3</a:t>
            </a:r>
          </a:p>
          <a:p>
            <a:pPr algn="just">
              <a:defRPr/>
            </a:pPr>
            <a:r>
              <a:rPr lang="en-US" sz="1600" dirty="0" err="1" smtClean="0">
                <a:solidFill>
                  <a:schemeClr val="tx1"/>
                </a:solidFill>
                <a:ea typeface="Times New Roman" pitchFamily="18" charset="0"/>
                <a:cs typeface="Arial" pitchFamily="34" charset="0"/>
              </a:rPr>
              <a:t>Dalam</a:t>
            </a:r>
            <a:r>
              <a:rPr lang="en-US" sz="1600" dirty="0" smtClean="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hal</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peraturan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perundang-undangan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mengenai</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pelaksanaan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urusan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organisasi</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perangkat</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daerah</a:t>
            </a:r>
            <a:r>
              <a:rPr lang="en-US" sz="1600" dirty="0">
                <a:solidFill>
                  <a:schemeClr val="tx1"/>
                </a:solidFill>
                <a:ea typeface="Times New Roman" pitchFamily="18" charset="0"/>
                <a:cs typeface="Arial" pitchFamily="34" charset="0"/>
              </a:rPr>
              <a:t> yang </a:t>
            </a:r>
            <a:r>
              <a:rPr lang="en-US" sz="1600" dirty="0" err="1">
                <a:solidFill>
                  <a:schemeClr val="tx1"/>
                </a:solidFill>
                <a:ea typeface="Times New Roman" pitchFamily="18" charset="0"/>
                <a:cs typeface="Arial" pitchFamily="34" charset="0"/>
              </a:rPr>
              <a:t>melaksanakan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urusan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sebagaimana</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diatur</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dalam</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Undang-Undang</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Nomor</a:t>
            </a:r>
            <a:r>
              <a:rPr lang="en-US" sz="1600" dirty="0">
                <a:solidFill>
                  <a:schemeClr val="tx1"/>
                </a:solidFill>
                <a:ea typeface="Times New Roman" pitchFamily="18" charset="0"/>
                <a:cs typeface="Arial" pitchFamily="34" charset="0"/>
              </a:rPr>
              <a:t> 23 </a:t>
            </a:r>
            <a:r>
              <a:rPr lang="en-US" sz="1600" dirty="0" err="1">
                <a:solidFill>
                  <a:schemeClr val="tx1"/>
                </a:solidFill>
                <a:ea typeface="Times New Roman" pitchFamily="18" charset="0"/>
                <a:cs typeface="Arial" pitchFamily="34" charset="0"/>
              </a:rPr>
              <a:t>Tahun</a:t>
            </a:r>
            <a:r>
              <a:rPr lang="en-US" sz="1600" dirty="0">
                <a:solidFill>
                  <a:schemeClr val="tx1"/>
                </a:solidFill>
                <a:ea typeface="Times New Roman" pitchFamily="18" charset="0"/>
                <a:cs typeface="Arial" pitchFamily="34" charset="0"/>
              </a:rPr>
              <a:t> 2014 </a:t>
            </a:r>
            <a:r>
              <a:rPr lang="en-US" sz="1600" dirty="0" err="1">
                <a:solidFill>
                  <a:schemeClr val="tx1"/>
                </a:solidFill>
                <a:ea typeface="Times New Roman" pitchFamily="18" charset="0"/>
                <a:cs typeface="Arial" pitchFamily="34" charset="0"/>
              </a:rPr>
              <a:t>tentang</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Daerah </a:t>
            </a:r>
            <a:r>
              <a:rPr lang="en-US" sz="1600" dirty="0" err="1">
                <a:solidFill>
                  <a:schemeClr val="tx1"/>
                </a:solidFill>
                <a:ea typeface="Times New Roman" pitchFamily="18" charset="0"/>
                <a:cs typeface="Arial" pitchFamily="34" charset="0"/>
              </a:rPr>
              <a:t>belum</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ditetapkan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penyusunan</a:t>
            </a:r>
            <a:r>
              <a:rPr lang="en-US" sz="1600" dirty="0">
                <a:solidFill>
                  <a:schemeClr val="tx1"/>
                </a:solidFill>
                <a:ea typeface="Times New Roman" pitchFamily="18" charset="0"/>
                <a:cs typeface="Arial" pitchFamily="34" charset="0"/>
              </a:rPr>
              <a:t> APBD </a:t>
            </a:r>
            <a:r>
              <a:rPr lang="en-US" sz="1600" dirty="0" err="1">
                <a:solidFill>
                  <a:schemeClr val="tx1"/>
                </a:solidFill>
                <a:ea typeface="Times New Roman" pitchFamily="18" charset="0"/>
                <a:cs typeface="Arial" pitchFamily="34" charset="0"/>
              </a:rPr>
              <a:t>Tahun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Anggaran</a:t>
            </a:r>
            <a:r>
              <a:rPr lang="en-US" sz="1600" dirty="0">
                <a:solidFill>
                  <a:schemeClr val="tx1"/>
                </a:solidFill>
                <a:ea typeface="Times New Roman" pitchFamily="18" charset="0"/>
                <a:cs typeface="Arial" pitchFamily="34" charset="0"/>
              </a:rPr>
              <a:t> 2017 </a:t>
            </a:r>
            <a:r>
              <a:rPr lang="en-US" sz="1600" dirty="0" err="1">
                <a:solidFill>
                  <a:schemeClr val="tx1"/>
                </a:solidFill>
                <a:ea typeface="Times New Roman" pitchFamily="18" charset="0"/>
                <a:cs typeface="Arial" pitchFamily="34" charset="0"/>
              </a:rPr>
              <a:t>didasarkan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pada</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urusan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organisasi</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perangkat</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daerah</a:t>
            </a:r>
            <a:r>
              <a:rPr lang="en-US" sz="1600" dirty="0">
                <a:solidFill>
                  <a:schemeClr val="tx1"/>
                </a:solidFill>
                <a:ea typeface="Times New Roman" pitchFamily="18" charset="0"/>
                <a:cs typeface="Arial" pitchFamily="34" charset="0"/>
              </a:rPr>
              <a:t> yang </a:t>
            </a:r>
            <a:r>
              <a:rPr lang="en-US" sz="1600" dirty="0" err="1">
                <a:solidFill>
                  <a:schemeClr val="tx1"/>
                </a:solidFill>
                <a:ea typeface="Times New Roman" pitchFamily="18" charset="0"/>
                <a:cs typeface="Arial" pitchFamily="34" charset="0"/>
              </a:rPr>
              <a:t>diatur</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dalam</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Peraturan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Nomor</a:t>
            </a:r>
            <a:r>
              <a:rPr lang="en-US" sz="1600" dirty="0">
                <a:solidFill>
                  <a:schemeClr val="tx1"/>
                </a:solidFill>
                <a:ea typeface="Times New Roman" pitchFamily="18" charset="0"/>
                <a:cs typeface="Arial" pitchFamily="34" charset="0"/>
              </a:rPr>
              <a:t> 38 </a:t>
            </a:r>
            <a:r>
              <a:rPr lang="en-US" sz="1600" dirty="0" err="1">
                <a:solidFill>
                  <a:schemeClr val="tx1"/>
                </a:solidFill>
                <a:ea typeface="Times New Roman" pitchFamily="18" charset="0"/>
                <a:cs typeface="Arial" pitchFamily="34" charset="0"/>
              </a:rPr>
              <a:t>Tahun</a:t>
            </a:r>
            <a:r>
              <a:rPr lang="en-US" sz="1600" dirty="0">
                <a:solidFill>
                  <a:schemeClr val="tx1"/>
                </a:solidFill>
                <a:ea typeface="Times New Roman" pitchFamily="18" charset="0"/>
                <a:cs typeface="Arial" pitchFamily="34" charset="0"/>
              </a:rPr>
              <a:t> 2007 </a:t>
            </a:r>
            <a:r>
              <a:rPr lang="en-US" sz="1600" dirty="0" err="1">
                <a:solidFill>
                  <a:schemeClr val="tx1"/>
                </a:solidFill>
                <a:ea typeface="Times New Roman" pitchFamily="18" charset="0"/>
                <a:cs typeface="Arial" pitchFamily="34" charset="0"/>
              </a:rPr>
              <a:t>tentang</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Pembagian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Urusan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Antara</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Daerah </a:t>
            </a:r>
            <a:r>
              <a:rPr lang="en-US" sz="1600" dirty="0" err="1">
                <a:solidFill>
                  <a:schemeClr val="tx1"/>
                </a:solidFill>
                <a:ea typeface="Times New Roman" pitchFamily="18" charset="0"/>
                <a:cs typeface="Arial" pitchFamily="34" charset="0"/>
              </a:rPr>
              <a:t>Provinsi</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dan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Pemerintahan</a:t>
            </a:r>
            <a:r>
              <a:rPr lang="en-US" sz="1600" dirty="0">
                <a:solidFill>
                  <a:schemeClr val="tx1"/>
                </a:solidFill>
                <a:ea typeface="Times New Roman" pitchFamily="18" charset="0"/>
                <a:cs typeface="Arial" pitchFamily="34" charset="0"/>
              </a:rPr>
              <a:t> Daerah </a:t>
            </a:r>
            <a:r>
              <a:rPr lang="en-US" sz="1600" dirty="0" err="1">
                <a:solidFill>
                  <a:schemeClr val="tx1"/>
                </a:solidFill>
                <a:ea typeface="Times New Roman" pitchFamily="18" charset="0"/>
                <a:cs typeface="Arial" pitchFamily="34" charset="0"/>
              </a:rPr>
              <a:t>Kabupaten</a:t>
            </a:r>
            <a:r>
              <a:rPr lang="en-US" sz="1600" dirty="0">
                <a:solidFill>
                  <a:schemeClr val="tx1"/>
                </a:solidFill>
                <a:ea typeface="Times New Roman" pitchFamily="18" charset="0"/>
                <a:cs typeface="Arial" pitchFamily="34" charset="0"/>
              </a:rPr>
              <a:t>/Kota </a:t>
            </a:r>
            <a:r>
              <a:rPr lang="en-US" sz="1600" dirty="0" err="1">
                <a:solidFill>
                  <a:schemeClr val="tx1"/>
                </a:solidFill>
                <a:ea typeface="Times New Roman" pitchFamily="18" charset="0"/>
                <a:cs typeface="Arial" pitchFamily="34" charset="0"/>
              </a:rPr>
              <a:t>dan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Peraturan</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Pemerintah</a:t>
            </a:r>
            <a:r>
              <a:rPr lang="en-US" sz="1600" dirty="0">
                <a:solidFill>
                  <a:schemeClr val="tx1"/>
                </a:solidFill>
                <a:ea typeface="Times New Roman" pitchFamily="18" charset="0"/>
                <a:cs typeface="Arial" pitchFamily="34" charset="0"/>
              </a:rPr>
              <a:t> 41 </a:t>
            </a:r>
            <a:r>
              <a:rPr lang="en-US" sz="1600" dirty="0" err="1">
                <a:solidFill>
                  <a:schemeClr val="tx1"/>
                </a:solidFill>
                <a:ea typeface="Times New Roman" pitchFamily="18" charset="0"/>
                <a:cs typeface="Arial" pitchFamily="34" charset="0"/>
              </a:rPr>
              <a:t>Tahun</a:t>
            </a:r>
            <a:r>
              <a:rPr lang="en-US" sz="1600" dirty="0">
                <a:solidFill>
                  <a:schemeClr val="tx1"/>
                </a:solidFill>
                <a:ea typeface="Times New Roman" pitchFamily="18" charset="0"/>
                <a:cs typeface="Arial" pitchFamily="34" charset="0"/>
              </a:rPr>
              <a:t> 2007 </a:t>
            </a:r>
            <a:r>
              <a:rPr lang="en-US" sz="1600" dirty="0" err="1">
                <a:solidFill>
                  <a:schemeClr val="tx1"/>
                </a:solidFill>
                <a:ea typeface="Times New Roman" pitchFamily="18" charset="0"/>
                <a:cs typeface="Arial" pitchFamily="34" charset="0"/>
              </a:rPr>
              <a:t>tentang</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Organisasi</a:t>
            </a:r>
            <a:r>
              <a:rPr lang="en-US" sz="1600" dirty="0">
                <a:solidFill>
                  <a:schemeClr val="tx1"/>
                </a:solidFill>
                <a:ea typeface="Times New Roman" pitchFamily="18" charset="0"/>
                <a:cs typeface="Arial" pitchFamily="34" charset="0"/>
              </a:rPr>
              <a:t> </a:t>
            </a:r>
            <a:r>
              <a:rPr lang="en-US" sz="1600" dirty="0" err="1">
                <a:solidFill>
                  <a:schemeClr val="tx1"/>
                </a:solidFill>
                <a:ea typeface="Times New Roman" pitchFamily="18" charset="0"/>
                <a:cs typeface="Arial" pitchFamily="34" charset="0"/>
              </a:rPr>
              <a:t>Perangkat</a:t>
            </a:r>
            <a:r>
              <a:rPr lang="en-US" sz="1600" dirty="0">
                <a:solidFill>
                  <a:schemeClr val="tx1"/>
                </a:solidFill>
                <a:ea typeface="Times New Roman" pitchFamily="18" charset="0"/>
                <a:cs typeface="Arial" pitchFamily="34" charset="0"/>
              </a:rPr>
              <a:t> Daerah</a:t>
            </a:r>
            <a:r>
              <a:rPr lang="en-US" sz="1600" dirty="0" smtClean="0">
                <a:solidFill>
                  <a:schemeClr val="tx1"/>
                </a:solidFill>
                <a:ea typeface="Times New Roman" pitchFamily="18" charset="0"/>
                <a:cs typeface="Arial" pitchFamily="34" charset="0"/>
              </a:rPr>
              <a:t>.</a:t>
            </a:r>
            <a:endParaRPr lang="id-ID" sz="1600" dirty="0" smtClean="0">
              <a:solidFill>
                <a:schemeClr val="tx1"/>
              </a:solidFill>
              <a:ea typeface="Times New Roman" pitchFamily="18" charset="0"/>
              <a:cs typeface="Arial" pitchFamily="34" charset="0"/>
            </a:endParaRPr>
          </a:p>
          <a:p>
            <a:pPr algn="just">
              <a:defRPr/>
            </a:pPr>
            <a:endParaRPr lang="id-ID" sz="1500" dirty="0" smtClean="0">
              <a:solidFill>
                <a:schemeClr val="tx1"/>
              </a:solidFill>
            </a:endParaRPr>
          </a:p>
          <a:p>
            <a:pPr algn="just">
              <a:defRPr/>
            </a:pPr>
            <a:r>
              <a:rPr lang="id-ID" sz="1500" dirty="0" smtClean="0">
                <a:solidFill>
                  <a:srgbClr val="FF0000"/>
                </a:solidFill>
              </a:rPr>
              <a:t>DENGAN BERLAKUNYA PP N0. 18 TAHUN 2016 TENTANG PERANGKAT DAERAH AKAN DILAKUKAN PERUBAHAN DENGAN RUMUSAN SEBAGAI BERIKUT </a:t>
            </a:r>
          </a:p>
          <a:p>
            <a:pPr algn="just">
              <a:defRPr/>
            </a:pPr>
            <a:endParaRPr lang="id-ID" sz="1500" dirty="0" smtClean="0">
              <a:solidFill>
                <a:srgbClr val="FF0000"/>
              </a:solidFill>
            </a:endParaRPr>
          </a:p>
          <a:p>
            <a:pPr algn="ctr" eaLnBrk="0" fontAlgn="auto" hangingPunct="0">
              <a:spcBef>
                <a:spcPts val="0"/>
              </a:spcBef>
              <a:spcAft>
                <a:spcPts val="0"/>
              </a:spcAft>
              <a:defRPr/>
            </a:pPr>
            <a:r>
              <a:rPr lang="id-ID" sz="1600" b="1" dirty="0" smtClean="0">
                <a:solidFill>
                  <a:schemeClr val="tx1"/>
                </a:solidFill>
              </a:rPr>
              <a:t>RANCANGAN PERUBAHAN  </a:t>
            </a:r>
          </a:p>
          <a:p>
            <a:pPr algn="ctr" eaLnBrk="0" fontAlgn="auto" hangingPunct="0">
              <a:spcBef>
                <a:spcPts val="0"/>
              </a:spcBef>
              <a:spcAft>
                <a:spcPts val="0"/>
              </a:spcAft>
              <a:defRPr/>
            </a:pPr>
            <a:r>
              <a:rPr lang="id-ID" sz="1600" b="1" dirty="0" smtClean="0">
                <a:solidFill>
                  <a:schemeClr val="tx1"/>
                </a:solidFill>
              </a:rPr>
              <a:t>PERATURAN MENTERI DALAM NEGERI NOMOR 31 TAHUN 2016 </a:t>
            </a:r>
          </a:p>
          <a:p>
            <a:pPr lvl="0" algn="ctr">
              <a:spcAft>
                <a:spcPts val="600"/>
              </a:spcAft>
            </a:pPr>
            <a:r>
              <a:rPr lang="fi-FI" sz="1600" b="1" dirty="0" smtClean="0">
                <a:solidFill>
                  <a:schemeClr val="tx1"/>
                </a:solidFill>
                <a:ea typeface="Times New Roman" pitchFamily="18" charset="0"/>
                <a:cs typeface="Arial" pitchFamily="34" charset="0"/>
              </a:rPr>
              <a:t>Pasal</a:t>
            </a:r>
            <a:r>
              <a:rPr lang="it-IT" sz="1600" b="1" dirty="0" smtClean="0">
                <a:solidFill>
                  <a:schemeClr val="tx1"/>
                </a:solidFill>
                <a:ea typeface="Times New Roman" pitchFamily="18" charset="0"/>
                <a:cs typeface="Arial" pitchFamily="34" charset="0"/>
              </a:rPr>
              <a:t> 3</a:t>
            </a:r>
            <a:r>
              <a:rPr lang="id-ID" sz="1600" b="1" dirty="0" smtClean="0">
                <a:solidFill>
                  <a:schemeClr val="tx1"/>
                </a:solidFill>
                <a:ea typeface="Times New Roman" pitchFamily="18" charset="0"/>
                <a:cs typeface="Arial" pitchFamily="34" charset="0"/>
              </a:rPr>
              <a:t>a</a:t>
            </a:r>
          </a:p>
          <a:p>
            <a:pPr lvl="0" algn="just" eaLnBrk="0" hangingPunct="0"/>
            <a:r>
              <a:rPr lang="id-ID" sz="1600" dirty="0" smtClean="0">
                <a:solidFill>
                  <a:schemeClr val="tx1"/>
                </a:solidFill>
                <a:ea typeface="Times New Roman" pitchFamily="18" charset="0"/>
                <a:cs typeface="Arial" pitchFamily="34" charset="0"/>
              </a:rPr>
              <a:t>Dalam hal peraturan perundang-undangan mengenai pelaksanaan urusan pemerintahan umum sebagaimana dimaksud dalam Pasal 25 ayat (7) Undang-Undang Nomor 23 Tahun 2014 tentang Pemerintahan Daerah belum diundangkan, maka satuan kerja perangkat daerah yang menyelenggarakan </a:t>
            </a:r>
            <a:r>
              <a:rPr lang="id-ID" sz="1600" b="1" i="1" u="sng" dirty="0" smtClean="0">
                <a:solidFill>
                  <a:schemeClr val="tx1"/>
                </a:solidFill>
                <a:ea typeface="Times New Roman" pitchFamily="18" charset="0"/>
                <a:cs typeface="Arial" pitchFamily="34" charset="0"/>
              </a:rPr>
              <a:t>urusan pemerintahan </a:t>
            </a:r>
            <a:r>
              <a:rPr lang="id-ID" sz="1600" dirty="0" smtClean="0">
                <a:solidFill>
                  <a:schemeClr val="tx1"/>
                </a:solidFill>
                <a:ea typeface="Times New Roman" pitchFamily="18" charset="0"/>
                <a:cs typeface="Arial" pitchFamily="34" charset="0"/>
              </a:rPr>
              <a:t>di </a:t>
            </a:r>
            <a:r>
              <a:rPr lang="id-ID" sz="1600" b="1" i="1" u="sng" dirty="0" smtClean="0">
                <a:solidFill>
                  <a:schemeClr val="tx1"/>
                </a:solidFill>
                <a:ea typeface="Times New Roman" pitchFamily="18" charset="0"/>
                <a:cs typeface="Arial" pitchFamily="34" charset="0"/>
              </a:rPr>
              <a:t>bidang kesatuan bangsa dan politik dalam negeri </a:t>
            </a:r>
            <a:r>
              <a:rPr lang="id-ID" sz="1600" dirty="0" smtClean="0">
                <a:solidFill>
                  <a:schemeClr val="tx1"/>
                </a:solidFill>
                <a:ea typeface="Times New Roman" pitchFamily="18" charset="0"/>
                <a:cs typeface="Arial" pitchFamily="34" charset="0"/>
              </a:rPr>
              <a:t>tetap melaksanakan tugasnya sebagai </a:t>
            </a:r>
            <a:r>
              <a:rPr lang="id-ID" sz="1600" b="1" i="1" u="sng" dirty="0" smtClean="0">
                <a:solidFill>
                  <a:schemeClr val="tx1"/>
                </a:solidFill>
                <a:ea typeface="Times New Roman" pitchFamily="18" charset="0"/>
                <a:cs typeface="Arial" pitchFamily="34" charset="0"/>
              </a:rPr>
              <a:t>satuan kerja perangkat daerah </a:t>
            </a:r>
            <a:r>
              <a:rPr lang="id-ID" sz="1600" dirty="0" smtClean="0">
                <a:solidFill>
                  <a:schemeClr val="tx1"/>
                </a:solidFill>
                <a:ea typeface="Times New Roman" pitchFamily="18" charset="0"/>
                <a:cs typeface="Arial" pitchFamily="34" charset="0"/>
              </a:rPr>
              <a:t>dan anggaran penyelenggaraan urusan pemerintahan di bidang kesatuan bangsa dan politik dalam negeri dibebankan pada </a:t>
            </a:r>
            <a:r>
              <a:rPr lang="id-ID" sz="1600" dirty="0" smtClean="0">
                <a:solidFill>
                  <a:srgbClr val="FF0000"/>
                </a:solidFill>
                <a:ea typeface="Times New Roman" pitchFamily="18" charset="0"/>
                <a:cs typeface="Arial" pitchFamily="34" charset="0"/>
              </a:rPr>
              <a:t>Anggaran Pendapatan dan Belanja Daerah.</a:t>
            </a:r>
            <a:endParaRPr lang="id-ID" sz="1600" dirty="0" smtClean="0">
              <a:solidFill>
                <a:srgbClr val="FF0000"/>
              </a:solidFill>
              <a:cs typeface="Arial" pitchFamily="34" charset="0"/>
            </a:endParaRPr>
          </a:p>
          <a:p>
            <a:pPr algn="ctr" eaLnBrk="0" fontAlgn="auto" hangingPunct="0">
              <a:spcBef>
                <a:spcPts val="0"/>
              </a:spcBef>
              <a:spcAft>
                <a:spcPts val="0"/>
              </a:spcAft>
              <a:defRPr/>
            </a:pPr>
            <a:endParaRPr lang="en-US" sz="1600" b="1" dirty="0" smtClean="0">
              <a:solidFill>
                <a:schemeClr val="tx1"/>
              </a:solidFill>
            </a:endParaRPr>
          </a:p>
          <a:p>
            <a:pPr algn="just">
              <a:defRPr/>
            </a:pPr>
            <a:endParaRPr lang="id-ID" sz="1500" dirty="0" smtClean="0">
              <a:solidFill>
                <a:schemeClr val="tx1"/>
              </a:solidFill>
            </a:endParaRPr>
          </a:p>
          <a:p>
            <a:pPr algn="just">
              <a:defRPr/>
            </a:pPr>
            <a:endParaRPr lang="id-ID" sz="1400" dirty="0" smtClean="0">
              <a:solidFill>
                <a:schemeClr val="tx1"/>
              </a:solidFill>
            </a:endParaRPr>
          </a:p>
          <a:p>
            <a:pPr algn="just">
              <a:defRPr/>
            </a:pPr>
            <a:endParaRPr lang="en-US" sz="2000" b="1" dirty="0">
              <a:solidFill>
                <a:schemeClr val="tx1"/>
              </a:solidFill>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7</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a:spLocks noChangeArrowheads="1"/>
          </p:cNvSpPr>
          <p:nvPr/>
        </p:nvSpPr>
        <p:spPr bwMode="auto">
          <a:xfrm>
            <a:off x="285750" y="976313"/>
            <a:ext cx="8501063" cy="523875"/>
          </a:xfrm>
          <a:prstGeom prst="roundRect">
            <a:avLst>
              <a:gd name="adj" fmla="val 16667"/>
            </a:avLst>
          </a:prstGeom>
          <a:noFill/>
          <a:ln>
            <a:noFill/>
          </a:ln>
          <a:effectLst>
            <a:outerShdw blurRad="38100" dist="26940" dir="5400000" rotWithShape="0">
              <a:srgbClr val="000000">
                <a:alpha val="39999"/>
              </a:srgbClr>
            </a:outerShdw>
          </a:effectLst>
          <a:extLst/>
        </p:spPr>
        <p:txBody>
          <a:bodyPr anchor="ctr"/>
          <a:lstStyle/>
          <a:p>
            <a:pPr algn="ctr" eaLnBrk="0" fontAlgn="auto" hangingPunct="0">
              <a:spcBef>
                <a:spcPts val="0"/>
              </a:spcBef>
              <a:spcAft>
                <a:spcPts val="0"/>
              </a:spcAft>
              <a:defRPr/>
            </a:pPr>
            <a:endParaRPr lang="en-US" b="1" dirty="0">
              <a:latin typeface="Bookman Old Style" pitchFamily="18" charset="0"/>
              <a:cs typeface="+mn-cs"/>
            </a:endParaRPr>
          </a:p>
        </p:txBody>
      </p:sp>
      <p:sp>
        <p:nvSpPr>
          <p:cNvPr id="11" name="Rectangle 10"/>
          <p:cNvSpPr/>
          <p:nvPr/>
        </p:nvSpPr>
        <p:spPr>
          <a:xfrm>
            <a:off x="214282" y="193128"/>
            <a:ext cx="8697978" cy="1139192"/>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1600" b="1" dirty="0" smtClean="0">
                <a:solidFill>
                  <a:schemeClr val="bg1"/>
                </a:solidFill>
              </a:rPr>
              <a:t>INSTRUKSI MENTERI DALAM NEGERI  NOMOR  061/2911/Sj TAHUN 2016</a:t>
            </a:r>
          </a:p>
          <a:p>
            <a:pPr algn="ctr" eaLnBrk="0" fontAlgn="auto" hangingPunct="0">
              <a:spcBef>
                <a:spcPts val="0"/>
              </a:spcBef>
              <a:spcAft>
                <a:spcPts val="0"/>
              </a:spcAft>
              <a:defRPr/>
            </a:pPr>
            <a:r>
              <a:rPr lang="id-ID" sz="1600" b="1" dirty="0" smtClean="0">
                <a:solidFill>
                  <a:schemeClr val="bg1"/>
                </a:solidFill>
              </a:rPr>
              <a:t>TENTANG </a:t>
            </a:r>
          </a:p>
          <a:p>
            <a:pPr algn="ctr" eaLnBrk="0" fontAlgn="auto" hangingPunct="0">
              <a:spcBef>
                <a:spcPts val="0"/>
              </a:spcBef>
              <a:spcAft>
                <a:spcPts val="0"/>
              </a:spcAft>
              <a:defRPr/>
            </a:pPr>
            <a:r>
              <a:rPr lang="en-US" sz="1600" b="1" dirty="0" smtClean="0">
                <a:solidFill>
                  <a:schemeClr val="bg1"/>
                </a:solidFill>
              </a:rPr>
              <a:t>TINDAK LANJUT PERATURAN PEMERINTAH NOMOR 18 TAHUN 2016 </a:t>
            </a:r>
            <a:endParaRPr lang="id-ID" sz="1600" b="1" dirty="0" smtClean="0">
              <a:solidFill>
                <a:schemeClr val="bg1"/>
              </a:solidFill>
            </a:endParaRPr>
          </a:p>
          <a:p>
            <a:pPr algn="ctr" eaLnBrk="0" fontAlgn="auto" hangingPunct="0">
              <a:spcBef>
                <a:spcPts val="0"/>
              </a:spcBef>
              <a:spcAft>
                <a:spcPts val="0"/>
              </a:spcAft>
              <a:defRPr/>
            </a:pPr>
            <a:r>
              <a:rPr lang="en-US" sz="1600" b="1" dirty="0" smtClean="0">
                <a:solidFill>
                  <a:schemeClr val="bg1"/>
                </a:solidFill>
              </a:rPr>
              <a:t>TENTANG PERANGKAT DAERAH</a:t>
            </a:r>
            <a:endParaRPr lang="id-ID" sz="1600" b="1" dirty="0" smtClean="0">
              <a:solidFill>
                <a:schemeClr val="bg1"/>
              </a:solidFill>
            </a:endParaRPr>
          </a:p>
          <a:p>
            <a:pPr algn="ctr" eaLnBrk="0" fontAlgn="auto" hangingPunct="0">
              <a:spcBef>
                <a:spcPts val="0"/>
              </a:spcBef>
              <a:spcAft>
                <a:spcPts val="0"/>
              </a:spcAft>
              <a:defRPr/>
            </a:pPr>
            <a:r>
              <a:rPr lang="en-US" sz="1600" b="1" dirty="0" smtClean="0">
                <a:solidFill>
                  <a:schemeClr val="bg1"/>
                </a:solidFill>
              </a:rPr>
              <a:t> </a:t>
            </a:r>
            <a:endParaRPr lang="id-ID" sz="16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 </a:t>
            </a:r>
            <a:endParaRPr lang="en-US" sz="2000" b="1" dirty="0">
              <a:solidFill>
                <a:schemeClr val="bg1"/>
              </a:solidFill>
            </a:endParaRPr>
          </a:p>
        </p:txBody>
      </p:sp>
      <p:sp>
        <p:nvSpPr>
          <p:cNvPr id="12" name="Rectangle 11"/>
          <p:cNvSpPr/>
          <p:nvPr/>
        </p:nvSpPr>
        <p:spPr>
          <a:xfrm>
            <a:off x="214282" y="1500174"/>
            <a:ext cx="8712968" cy="507209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076325" indent="-1076325" algn="just">
              <a:tabLst>
                <a:tab pos="890588" algn="l"/>
              </a:tabLst>
              <a:defRPr/>
            </a:pPr>
            <a:r>
              <a:rPr lang="id-ID" sz="1300" b="1" dirty="0" smtClean="0">
                <a:solidFill>
                  <a:schemeClr val="tx1"/>
                </a:solidFill>
                <a:latin typeface="Arial" pitchFamily="34" charset="0"/>
                <a:cs typeface="Arial" pitchFamily="34" charset="0"/>
              </a:rPr>
              <a:t>KESATU	:	</a:t>
            </a:r>
            <a:r>
              <a:rPr lang="id-ID" sz="1300" dirty="0" smtClean="0">
                <a:solidFill>
                  <a:schemeClr val="tx1"/>
                </a:solidFill>
                <a:latin typeface="Arial" pitchFamily="34" charset="0"/>
                <a:cs typeface="Arial" pitchFamily="34" charset="0"/>
              </a:rPr>
              <a:t>Segera membentuk Perda/Perdais/Qanun tentang Pembentukan dan Susunan Organisasi Perangkat Daerah berdasarkan Peraturan Pemerintah Nomor 18 Tahun 2016 tentang Perangkat Daerah, didasarkan pada rekapitulasi berita acara hasil validasi pemetaan urusan pemerintahan yang dilaksanakan oleh Kementerian/Lembaga dengan Pemerintah Daerah yang difasilitasi oleh Kementerian Dalam Negeri, sambil menunggu penetapan hasil pemetaan intensitas urusan pemerintahan.</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KEDUA	:	</a:t>
            </a:r>
            <a:r>
              <a:rPr lang="id-ID" sz="1300" dirty="0" smtClean="0">
                <a:solidFill>
                  <a:schemeClr val="tx1"/>
                </a:solidFill>
                <a:latin typeface="Arial" pitchFamily="34" charset="0"/>
                <a:cs typeface="Arial" pitchFamily="34" charset="0"/>
              </a:rPr>
              <a:t> Segera melakukan penyesuaian dokumen Rencana Pembangunan Daerah sesuai Kelembagaan Perangkat Daerah yang dibentuk berdasarkan Peraturan Pemerintah Nomor 18 Tahun 2016 tentang Perangkat Daerah.</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KETIGA	:	</a:t>
            </a:r>
            <a:r>
              <a:rPr lang="id-ID" sz="1300" dirty="0" smtClean="0">
                <a:solidFill>
                  <a:schemeClr val="tx1"/>
                </a:solidFill>
                <a:latin typeface="Arial" pitchFamily="34" charset="0"/>
                <a:cs typeface="Arial" pitchFamily="34" charset="0"/>
              </a:rPr>
              <a:t> Penyusunan KUA PPAS tahun 2017 dilaksanakan secara paralel dengan pembentukan Perda tentang Perangkat Daerah dan dituangkan dalam nota kesepakatan antara Kepala Daerah dan Pimpinan DPRD.</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KEEMPAT	:</a:t>
            </a:r>
            <a:r>
              <a:rPr lang="id-ID" sz="1300" dirty="0" smtClean="0">
                <a:solidFill>
                  <a:schemeClr val="tx1"/>
                </a:solidFill>
                <a:latin typeface="Arial" pitchFamily="34" charset="0"/>
                <a:cs typeface="Arial" pitchFamily="34" charset="0"/>
              </a:rPr>
              <a:t>	Gubernur dan Bupati/Walikota segera menyelesaikan proses administrasi pengalihan PNS Daerah yang mengalami pengalihan urusan dengan mempedomani Peraturan Kepala BKN. </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KELIMA	:	</a:t>
            </a:r>
            <a:r>
              <a:rPr lang="id-ID" sz="1300" dirty="0" smtClean="0">
                <a:solidFill>
                  <a:schemeClr val="tx1"/>
                </a:solidFill>
                <a:latin typeface="Arial" pitchFamily="34" charset="0"/>
                <a:cs typeface="Arial" pitchFamily="34" charset="0"/>
              </a:rPr>
              <a:t> Pengisian pejabat struktural pada perangkat daerah dilaksanakan setelah ditetapkannya Perda tentang Perangkat Daerah berdasarkan Peraturan Pemerintah Nomor 18 Tahun 2016 tentang Perangkat Daerah. Dalam hal terdapat jabatan yang kosong, ditunjuk Pejabat Pelaksana Tugas (Plt). </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KEENAM	:	Seluruh Perangkat Daerah yang melaksanakan Urusan Pemerintahan di bidang Kesatuan Bangsa dan Politik Dalam Negeri tetap melaksanakan tugasnya, serta anggaran penyelenggaraan urusan pemerintahan di bidang Kesatuan Bangsa dan Politik  dibebankan pada Anggaran Pendapatan dan  Belanja Daerah sampai dengan peraturan perundang-undangan mengenai pelaksanaan urusan pemerintahan umum diundangkan.</a:t>
            </a:r>
          </a:p>
          <a:p>
            <a:pPr marL="1076325" indent="-1076325" algn="just">
              <a:tabLst>
                <a:tab pos="890588" algn="l"/>
              </a:tabLst>
              <a:defRPr/>
            </a:pPr>
            <a:r>
              <a:rPr lang="id-ID" sz="1300" b="1" dirty="0" smtClean="0">
                <a:solidFill>
                  <a:schemeClr val="tx1"/>
                </a:solidFill>
                <a:latin typeface="Arial" pitchFamily="34" charset="0"/>
                <a:cs typeface="Arial" pitchFamily="34" charset="0"/>
              </a:rPr>
              <a:t>KETUJUH	: 	Pengaturan tentang Diktum KEENAM dituangkan dalam ketentuan peralihan Perda/Perdais/Qanun tentang Pembentukan dan Susunan Organisasi Perangkat Daerah.</a:t>
            </a:r>
          </a:p>
        </p:txBody>
      </p:sp>
      <p:sp>
        <p:nvSpPr>
          <p:cNvPr id="7" name="Rounded Rectangle 6"/>
          <p:cNvSpPr>
            <a:spLocks noChangeArrowheads="1"/>
          </p:cNvSpPr>
          <p:nvPr/>
        </p:nvSpPr>
        <p:spPr bwMode="auto">
          <a:xfrm>
            <a:off x="142844" y="3929066"/>
            <a:ext cx="8501063" cy="392113"/>
          </a:xfrm>
          <a:prstGeom prst="roundRect">
            <a:avLst>
              <a:gd name="adj" fmla="val 16667"/>
            </a:avLst>
          </a:prstGeom>
          <a:noFill/>
          <a:ln>
            <a:noFill/>
          </a:ln>
          <a:effectLst>
            <a:outerShdw blurRad="38100" dist="26940" dir="5400000" rotWithShape="0">
              <a:srgbClr val="000000">
                <a:alpha val="39999"/>
              </a:srgbClr>
            </a:outerShdw>
          </a:effectLst>
          <a:extLst/>
        </p:spPr>
        <p:txBody>
          <a:bodyPr anchor="ctr"/>
          <a:lstStyle/>
          <a:p>
            <a:pPr algn="ctr" eaLnBrk="0" fontAlgn="auto" hangingPunct="0">
              <a:spcBef>
                <a:spcPts val="0"/>
              </a:spcBef>
              <a:spcAft>
                <a:spcPts val="0"/>
              </a:spcAft>
              <a:defRPr/>
            </a:pPr>
            <a:endParaRPr lang="en-US" b="1" dirty="0">
              <a:latin typeface="Bookman Old Style" pitchFamily="18" charset="0"/>
              <a:cs typeface="+mn-cs"/>
            </a:endParaRP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8</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a:spLocks noChangeArrowheads="1"/>
          </p:cNvSpPr>
          <p:nvPr/>
        </p:nvSpPr>
        <p:spPr bwMode="auto">
          <a:xfrm>
            <a:off x="285750" y="976313"/>
            <a:ext cx="8501063" cy="523875"/>
          </a:xfrm>
          <a:prstGeom prst="roundRect">
            <a:avLst>
              <a:gd name="adj" fmla="val 16667"/>
            </a:avLst>
          </a:prstGeom>
          <a:noFill/>
          <a:ln>
            <a:noFill/>
          </a:ln>
          <a:effectLst>
            <a:outerShdw blurRad="38100" dist="26940" dir="5400000" rotWithShape="0">
              <a:srgbClr val="000000">
                <a:alpha val="39999"/>
              </a:srgbClr>
            </a:outerShdw>
          </a:effectLst>
          <a:extLst/>
        </p:spPr>
        <p:txBody>
          <a:bodyPr anchor="ctr"/>
          <a:lstStyle/>
          <a:p>
            <a:pPr algn="ctr" eaLnBrk="0" fontAlgn="auto" hangingPunct="0">
              <a:spcBef>
                <a:spcPts val="0"/>
              </a:spcBef>
              <a:spcAft>
                <a:spcPts val="0"/>
              </a:spcAft>
              <a:defRPr/>
            </a:pPr>
            <a:endParaRPr lang="en-US" b="1" dirty="0">
              <a:latin typeface="Bookman Old Style" pitchFamily="18" charset="0"/>
              <a:cs typeface="+mn-cs"/>
            </a:endParaRPr>
          </a:p>
        </p:txBody>
      </p:sp>
      <p:sp>
        <p:nvSpPr>
          <p:cNvPr id="11" name="Rectangle 10"/>
          <p:cNvSpPr/>
          <p:nvPr/>
        </p:nvSpPr>
        <p:spPr>
          <a:xfrm>
            <a:off x="214282" y="1142984"/>
            <a:ext cx="8697978" cy="1139192"/>
          </a:xfrm>
          <a:prstGeom prst="rect">
            <a:avLst/>
          </a:prstGeom>
          <a:solidFill>
            <a:schemeClr val="tx1"/>
          </a:solidFill>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nchor="ctr"/>
          <a:lstStyle/>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endParaRPr lang="id-ID" sz="2000" b="1" dirty="0" smtClean="0">
              <a:solidFill>
                <a:schemeClr val="bg1"/>
              </a:solidFill>
            </a:endParaRPr>
          </a:p>
          <a:p>
            <a:pPr algn="ctr" eaLnBrk="0" fontAlgn="auto" hangingPunct="0">
              <a:spcBef>
                <a:spcPts val="0"/>
              </a:spcBef>
              <a:spcAft>
                <a:spcPts val="0"/>
              </a:spcAft>
              <a:defRPr/>
            </a:pPr>
            <a:r>
              <a:rPr lang="id-ID" sz="1600" b="1" dirty="0" smtClean="0">
                <a:solidFill>
                  <a:schemeClr val="bg1"/>
                </a:solidFill>
              </a:rPr>
              <a:t>SURAT  DIRJEN POLPUM  a.n. MENDAGRI  </a:t>
            </a:r>
          </a:p>
          <a:p>
            <a:pPr algn="ctr" eaLnBrk="0" fontAlgn="auto" hangingPunct="0">
              <a:spcBef>
                <a:spcPts val="0"/>
              </a:spcBef>
              <a:spcAft>
                <a:spcPts val="0"/>
              </a:spcAft>
              <a:defRPr/>
            </a:pPr>
            <a:r>
              <a:rPr lang="id-ID" sz="1600" b="1" dirty="0" smtClean="0">
                <a:solidFill>
                  <a:schemeClr val="bg1"/>
                </a:solidFill>
              </a:rPr>
              <a:t>NOMOR  : 061/3163/Polpum TANGGAL 15 AGUSTUS 2016</a:t>
            </a:r>
          </a:p>
          <a:p>
            <a:pPr algn="ctr" eaLnBrk="0" fontAlgn="auto" hangingPunct="0">
              <a:spcBef>
                <a:spcPts val="0"/>
              </a:spcBef>
              <a:spcAft>
                <a:spcPts val="0"/>
              </a:spcAft>
              <a:defRPr/>
            </a:pPr>
            <a:r>
              <a:rPr lang="id-ID" sz="1600" b="1" dirty="0" smtClean="0">
                <a:solidFill>
                  <a:schemeClr val="bg1"/>
                </a:solidFill>
              </a:rPr>
              <a:t>PERIHAL </a:t>
            </a:r>
          </a:p>
          <a:p>
            <a:pPr algn="ctr" eaLnBrk="0" fontAlgn="auto" hangingPunct="0">
              <a:spcBef>
                <a:spcPts val="0"/>
              </a:spcBef>
              <a:spcAft>
                <a:spcPts val="0"/>
              </a:spcAft>
              <a:defRPr/>
            </a:pPr>
            <a:r>
              <a:rPr lang="en-US" sz="1600" b="1" dirty="0" smtClean="0">
                <a:solidFill>
                  <a:schemeClr val="bg1"/>
                </a:solidFill>
              </a:rPr>
              <a:t>H</a:t>
            </a:r>
            <a:r>
              <a:rPr lang="id-ID" sz="1600" b="1" dirty="0" smtClean="0">
                <a:solidFill>
                  <a:schemeClr val="bg1"/>
                </a:solidFill>
              </a:rPr>
              <a:t>IMBAUAN</a:t>
            </a:r>
          </a:p>
          <a:p>
            <a:pPr algn="ctr" eaLnBrk="0" fontAlgn="auto" hangingPunct="0">
              <a:spcBef>
                <a:spcPts val="0"/>
              </a:spcBef>
              <a:spcAft>
                <a:spcPts val="0"/>
              </a:spcAft>
              <a:defRPr/>
            </a:pPr>
            <a:r>
              <a:rPr lang="en-US" sz="1600" b="1" dirty="0" smtClean="0">
                <a:solidFill>
                  <a:schemeClr val="bg1"/>
                </a:solidFill>
              </a:rPr>
              <a:t> </a:t>
            </a:r>
            <a:endParaRPr lang="id-ID" sz="1600" b="1" dirty="0" smtClean="0">
              <a:solidFill>
                <a:schemeClr val="bg1"/>
              </a:solidFill>
            </a:endParaRPr>
          </a:p>
          <a:p>
            <a:pPr algn="ctr" eaLnBrk="0" fontAlgn="auto" hangingPunct="0">
              <a:spcBef>
                <a:spcPts val="0"/>
              </a:spcBef>
              <a:spcAft>
                <a:spcPts val="0"/>
              </a:spcAft>
              <a:defRPr/>
            </a:pPr>
            <a:r>
              <a:rPr lang="id-ID" sz="2000" b="1" dirty="0" smtClean="0">
                <a:solidFill>
                  <a:schemeClr val="bg1"/>
                </a:solidFill>
              </a:rPr>
              <a:t> </a:t>
            </a:r>
            <a:endParaRPr lang="en-US" sz="2000" b="1" dirty="0">
              <a:solidFill>
                <a:schemeClr val="bg1"/>
              </a:solidFill>
            </a:endParaRPr>
          </a:p>
        </p:txBody>
      </p:sp>
      <p:sp>
        <p:nvSpPr>
          <p:cNvPr id="12" name="Rectangle 11"/>
          <p:cNvSpPr/>
          <p:nvPr/>
        </p:nvSpPr>
        <p:spPr>
          <a:xfrm>
            <a:off x="214282" y="2285992"/>
            <a:ext cx="8712968" cy="35719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just">
              <a:buAutoNum type="arabicPeriod"/>
              <a:defRPr/>
            </a:pPr>
            <a:r>
              <a:rPr lang="id-ID" sz="1600" dirty="0" smtClean="0">
                <a:solidFill>
                  <a:schemeClr val="tx1"/>
                </a:solidFill>
              </a:rPr>
              <a:t>Dalam pembentukan organisasi perangkat daerah urusan pemerintahan bidang kesatuan bangsa dan politik dalam negeri berpedoman pada Peraturan Pemerintah Nomor 18 Tahun 2016 dan lnstruksi Menteri Dalam Negeri Nomor: 061/2911/Sj TAHUN 2016.</a:t>
            </a:r>
          </a:p>
          <a:p>
            <a:pPr marL="342900" indent="-342900" algn="just">
              <a:buAutoNum type="arabicPeriod"/>
              <a:defRPr/>
            </a:pPr>
            <a:r>
              <a:rPr lang="id-ID" sz="1600" dirty="0" smtClean="0">
                <a:solidFill>
                  <a:schemeClr val="tx1"/>
                </a:solidFill>
              </a:rPr>
              <a:t>Dalam rangka meningkatkan efektivitas, keselarasan, sinergitas, serta terkoordinasi dari pusat, provinsi, sampai kabupaten/kota dalam penyelenggaraan urusan pemerintahan di bidang kesatuan bangsa dan politik dalam negeri, agar menetapkan satuan kerja perangkat daerah yang melaksanakan urusan pemerintahan di bidang kesatuan bangsa dan politik dalam negeri dalam bentuk badan dengan susunan organisasi sebagaimana tercantum dalam lampiran ini.</a:t>
            </a:r>
          </a:p>
          <a:p>
            <a:pPr marL="342900" indent="-342900" algn="just">
              <a:buAutoNum type="arabicPeriod"/>
              <a:defRPr/>
            </a:pPr>
            <a:r>
              <a:rPr lang="id-ID" sz="1600" dirty="0" smtClean="0">
                <a:solidFill>
                  <a:schemeClr val="tx1"/>
                </a:solidFill>
              </a:rPr>
              <a:t>Agar Saudara berkoordinasi dengan Biro Organisasi provinsi, Bagian Organisasi kabupaten/kota serta DPRD setempat untuk memastikan pembentukan satuan kerja perangkat daerah yang menyelenggarakan urusan pemerintahan bidang kesatuan bangsa dan politik dalam negeri terakomodir dalam Perda/Perdais/Qonun tentang pembentukan dan susunan organisasi perangkat daerah.</a:t>
            </a:r>
          </a:p>
        </p:txBody>
      </p:sp>
      <p:sp>
        <p:nvSpPr>
          <p:cNvPr id="14" name="Rectangle 13"/>
          <p:cNvSpPr/>
          <p:nvPr/>
        </p:nvSpPr>
        <p:spPr>
          <a:xfrm>
            <a:off x="-36512" y="27384"/>
            <a:ext cx="9144000" cy="6858000"/>
          </a:xfrm>
          <a:prstGeom prst="rect">
            <a:avLst/>
          </a:prstGeom>
          <a:noFill/>
          <a:ln w="31750">
            <a:solidFill>
              <a:srgbClr val="FFC000"/>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6"/>
          <p:cNvSpPr txBox="1">
            <a:spLocks noChangeArrowheads="1"/>
          </p:cNvSpPr>
          <p:nvPr/>
        </p:nvSpPr>
        <p:spPr bwMode="auto">
          <a:xfrm>
            <a:off x="8581697" y="6416567"/>
            <a:ext cx="481915" cy="365125"/>
          </a:xfrm>
          <a:prstGeom prst="rect">
            <a:avLst/>
          </a:prstGeom>
          <a:extLst/>
        </p:spPr>
        <p:style>
          <a:lnRef idx="0">
            <a:schemeClr val="accent6"/>
          </a:lnRef>
          <a:fillRef idx="3">
            <a:schemeClr val="accent6"/>
          </a:fillRef>
          <a:effectRef idx="3">
            <a:schemeClr val="accent6"/>
          </a:effectRef>
          <a:fontRef idx="minor">
            <a:schemeClr val="lt1"/>
          </a:fontRef>
        </p:style>
        <p:txBody>
          <a:bodyPr anchor="ctr"/>
          <a:lstStyle>
            <a:defPPr>
              <a:defRPr lang="es-ES"/>
            </a:defPPr>
            <a:lvl1pPr algn="r" rtl="0" fontAlgn="base">
              <a:spcBef>
                <a:spcPct val="0"/>
              </a:spcBef>
              <a:spcAft>
                <a:spcPct val="0"/>
              </a:spcAft>
              <a:defRPr sz="1400" kern="1200">
                <a:solidFill>
                  <a:schemeClr val="lt1"/>
                </a:solidFill>
                <a:latin typeface="Arial" charset="0"/>
                <a:ea typeface="+mn-ea"/>
                <a:cs typeface="Arial" charset="0"/>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fld id="{ECED4E45-8BB3-4E85-AED2-277836ADE1D1}" type="slidenum">
              <a:rPr lang="en-US" sz="1600" smtClean="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rPr>
              <a:pPr algn="ctr">
                <a:defRPr/>
              </a:pPr>
              <a:t>9</a:t>
            </a:fld>
            <a:endParaRPr lang="en-US" sz="1600" dirty="0">
              <a:ln w="18415" cmpd="sng">
                <a:solidFill>
                  <a:srgbClr val="FFFFFF"/>
                </a:solidFill>
                <a:prstDash val="solid"/>
              </a:ln>
              <a:solidFill>
                <a:srgbClr val="FFFFFF"/>
              </a:solidFill>
              <a:effectLst>
                <a:glow rad="63500">
                  <a:schemeClr val="accent2">
                    <a:satMod val="175000"/>
                    <a:alpha val="40000"/>
                  </a:schemeClr>
                </a:glow>
                <a:outerShdw blurRad="63500" dir="3600000" algn="tl" rotWithShape="0">
                  <a:srgbClr val="000000">
                    <a:alpha val="70000"/>
                  </a:srgbClr>
                </a:outerShdw>
              </a:effectLst>
            </a:endParaRPr>
          </a:p>
        </p:txBody>
      </p:sp>
      <p:sp>
        <p:nvSpPr>
          <p:cNvPr id="9" name="Rounded Rectangle 8"/>
          <p:cNvSpPr>
            <a:spLocks noChangeArrowheads="1"/>
          </p:cNvSpPr>
          <p:nvPr/>
        </p:nvSpPr>
        <p:spPr bwMode="auto">
          <a:xfrm>
            <a:off x="142844" y="142852"/>
            <a:ext cx="8858312" cy="928694"/>
          </a:xfrm>
          <a:prstGeom prst="roundRect">
            <a:avLst>
              <a:gd name="adj" fmla="val 16667"/>
            </a:avLst>
          </a:prstGeom>
          <a:gradFill rotWithShape="1">
            <a:gsLst>
              <a:gs pos="0">
                <a:srgbClr val="FF3838"/>
              </a:gs>
              <a:gs pos="78000">
                <a:srgbClr val="E90000"/>
              </a:gs>
              <a:gs pos="100000">
                <a:srgbClr val="E90000"/>
              </a:gs>
            </a:gsLst>
            <a:lin ang="5400000"/>
          </a:gradFill>
          <a:ln w="57150" cap="rnd">
            <a:solidFill>
              <a:schemeClr val="tx2"/>
            </a:solidFill>
            <a:round/>
            <a:headEnd/>
            <a:tailEnd/>
          </a:ln>
          <a:effectLst>
            <a:outerShdw blurRad="38100" dist="25400" dir="5400000" rotWithShape="0">
              <a:srgbClr val="808080">
                <a:alpha val="34998"/>
              </a:srgbClr>
            </a:outerShdw>
          </a:effectLst>
        </p:spPr>
        <p:txBody>
          <a:bodyPr anchor="ctr"/>
          <a:lstStyle/>
          <a:p>
            <a:pPr algn="ctr" eaLnBrk="0" fontAlgn="auto" hangingPunct="0">
              <a:spcBef>
                <a:spcPts val="0"/>
              </a:spcBef>
              <a:spcAft>
                <a:spcPts val="0"/>
              </a:spcAft>
              <a:defRPr/>
            </a:pPr>
            <a:r>
              <a:rPr lang="id-ID" dirty="0" smtClean="0">
                <a:ea typeface="Times New Roman" pitchFamily="18" charset="0"/>
                <a:cs typeface="Arial" pitchFamily="34" charset="0"/>
              </a:rPr>
              <a:t>HIMBAUAN </a:t>
            </a:r>
          </a:p>
          <a:p>
            <a:pPr algn="ctr" eaLnBrk="0" fontAlgn="auto" hangingPunct="0">
              <a:spcBef>
                <a:spcPts val="0"/>
              </a:spcBef>
              <a:spcAft>
                <a:spcPts val="0"/>
              </a:spcAft>
              <a:defRPr/>
            </a:pPr>
            <a:r>
              <a:rPr lang="id-ID" dirty="0" smtClean="0">
                <a:ea typeface="Times New Roman" pitchFamily="18" charset="0"/>
                <a:cs typeface="Arial" pitchFamily="34" charset="0"/>
              </a:rPr>
              <a:t>PASCA DITETAPKANNYA PP NOMOR 18 TAHUN 2016 DAN INSTRUKSI MENDAGRI NOMOR </a:t>
            </a:r>
            <a:r>
              <a:rPr lang="id-ID" dirty="0" smtClean="0"/>
              <a:t>061/2911/Sj TAHUN 2016.</a:t>
            </a:r>
            <a:endParaRPr lang="th-TH" b="1"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SimHei"/>
        <a:cs typeface=""/>
      </a:majorFont>
      <a:minorFont>
        <a:latin typeface="Calibri"/>
        <a:ea typeface="Sim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2786</TotalTime>
  <Pages>0</Pages>
  <Words>1069</Words>
  <Characters>0</Characters>
  <Application>Microsoft Office PowerPoint</Application>
  <DocSecurity>0</DocSecurity>
  <PresentationFormat>On-screen Show (4:3)</PresentationFormat>
  <Lines>0</Lines>
  <Paragraphs>210</Paragraphs>
  <Slides>14</Slides>
  <Notes>11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主题</vt:lpstr>
      <vt:lpstr>PEMERINTAH DAERAH PROVINSI KEPULAUAN BANGKA BELITUNG</vt:lpstr>
      <vt:lpstr>PEMERINTAH DAERAH PROVINSI KEPULAUAN BANGKA BELITUNG</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TOSHIBA</cp:lastModifiedBy>
  <cp:revision>183</cp:revision>
  <cp:lastPrinted>2014-07-15T09:47:05Z</cp:lastPrinted>
  <dcterms:created xsi:type="dcterms:W3CDTF">2009-12-22T06:03:00Z</dcterms:created>
  <dcterms:modified xsi:type="dcterms:W3CDTF">2017-02-21T08:34:10Z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1033-8.1.0.3018</vt:lpwstr>
  </property>
</Properties>
</file>