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92" r:id="rId3"/>
    <p:sldId id="265" r:id="rId4"/>
    <p:sldId id="266" r:id="rId5"/>
    <p:sldId id="267" r:id="rId6"/>
    <p:sldId id="268" r:id="rId7"/>
    <p:sldId id="270" r:id="rId8"/>
    <p:sldId id="271" r:id="rId9"/>
    <p:sldId id="272" r:id="rId10"/>
    <p:sldId id="274" r:id="rId11"/>
    <p:sldId id="288" r:id="rId12"/>
    <p:sldId id="279" r:id="rId13"/>
    <p:sldId id="290" r:id="rId14"/>
    <p:sldId id="291" r:id="rId15"/>
    <p:sldId id="286" r:id="rId16"/>
    <p:sldId id="287" r:id="rId17"/>
    <p:sldId id="282" r:id="rId18"/>
    <p:sldId id="283" r:id="rId19"/>
    <p:sldId id="284" r:id="rId20"/>
    <p:sldId id="285" r:id="rId21"/>
    <p:sldId id="260" r:id="rId22"/>
  </p:sldIdLst>
  <p:sldSz cx="9144000" cy="6858000" type="screen4x3"/>
  <p:notesSz cx="6888163" cy="100203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83" autoAdjust="0"/>
  </p:normalViewPr>
  <p:slideViewPr>
    <p:cSldViewPr>
      <p:cViewPr varScale="1">
        <p:scale>
          <a:sx n="68" d="100"/>
          <a:sy n="68" d="100"/>
        </p:scale>
        <p:origin x="-1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B6C6C8A-5DC9-46E0-923F-BEA3307C6C50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127F5D0-E50C-45CE-BFE8-16AD201BD2EF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72403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155">
              <a:defRPr/>
            </a:pPr>
            <a:r>
              <a:rPr lang="en-US" sz="1300" b="1" dirty="0"/>
              <a:t>CATATAN STRATEGIS PENYUSUNAN RENCANA KERJA TAHUN 2016</a:t>
            </a:r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7F5D0-E50C-45CE-BFE8-16AD201BD2EF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016202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7F5D0-E50C-45CE-BFE8-16AD201BD2EF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870193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B5B46-0FC6-441D-9671-AC505F5C9D7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1084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AFE417-EB16-486C-ABCB-5B3D1A420AE3}" type="slidenum">
              <a:rPr lang="id-ID" smtClean="0"/>
              <a:pPr>
                <a:defRPr/>
              </a:pPr>
              <a:t>2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FB842-E3EB-4DE1-9D27-0DE2FF2A9C5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02209" y="9519629"/>
            <a:ext cx="2985955" cy="500673"/>
          </a:xfrm>
          <a:noFill/>
        </p:spPr>
        <p:txBody>
          <a:bodyPr/>
          <a:lstStyle/>
          <a:p>
            <a:fld id="{B199F84A-338D-4543-8697-482BB388905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4515" name="Rectangle 7"/>
          <p:cNvSpPr txBox="1">
            <a:spLocks noGrp="1" noChangeArrowheads="1"/>
          </p:cNvSpPr>
          <p:nvPr/>
        </p:nvSpPr>
        <p:spPr bwMode="auto">
          <a:xfrm>
            <a:off x="3902209" y="9519629"/>
            <a:ext cx="2985955" cy="50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755" tIns="57876" rIns="115755" bIns="57876" anchor="b"/>
          <a:lstStyle/>
          <a:p>
            <a:pPr algn="r" eaLnBrk="0" hangingPunct="0"/>
            <a:fld id="{4888F3AC-BD54-424C-AF52-9780F83220BB}" type="slidenum">
              <a:rPr lang="en-US" sz="1500"/>
              <a:pPr algn="r" eaLnBrk="0" hangingPunct="0"/>
              <a:t>5</a:t>
            </a:fld>
            <a:endParaRPr lang="en-US" sz="1500" dirty="0"/>
          </a:p>
        </p:txBody>
      </p:sp>
      <p:sp>
        <p:nvSpPr>
          <p:cNvPr id="64516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50888"/>
            <a:ext cx="5010150" cy="3759200"/>
          </a:xfrm>
          <a:ln/>
        </p:spPr>
      </p:sp>
      <p:sp>
        <p:nvSpPr>
          <p:cNvPr id="64517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19355" y="4760670"/>
            <a:ext cx="5049458" cy="4507768"/>
          </a:xfrm>
          <a:noFill/>
          <a:ln/>
        </p:spPr>
        <p:txBody>
          <a:bodyPr/>
          <a:lstStyle/>
          <a:p>
            <a:pPr eaLnBrk="1" hangingPunct="1"/>
            <a:endParaRPr lang="th-TH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27F5D0-E50C-45CE-BFE8-16AD201BD2EF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87019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4609B18-C17D-4D7E-858F-4545FA97BD4D}" type="datetimeFigureOut">
              <a:rPr lang="id-ID" smtClean="0"/>
              <a:pPr/>
              <a:t>22/02/2017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0FA548C-FCC6-462B-8A6D-B237A23E08D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-14288" y="6172200"/>
            <a:ext cx="9158288" cy="685800"/>
            <a:chOff x="0" y="1828839"/>
            <a:chExt cx="9144000" cy="304855"/>
          </a:xfrm>
        </p:grpSpPr>
        <p:sp>
          <p:nvSpPr>
            <p:cNvPr id="14" name="Rectangle 13"/>
            <p:cNvSpPr/>
            <p:nvPr/>
          </p:nvSpPr>
          <p:spPr>
            <a:xfrm>
              <a:off x="0" y="1828842"/>
              <a:ext cx="9144000" cy="15307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th-TH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1981912"/>
              <a:ext cx="9144000" cy="1517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th-TH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" y="-8467"/>
            <a:ext cx="9144000" cy="1133211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 l="3223" t="2174" r="3334"/>
          <a:stretch>
            <a:fillRect/>
          </a:stretch>
        </p:blipFill>
        <p:spPr bwMode="auto">
          <a:xfrm>
            <a:off x="0" y="-2727"/>
            <a:ext cx="9144000" cy="1127471"/>
          </a:xfrm>
          <a:prstGeom prst="rect">
            <a:avLst/>
          </a:prstGeom>
          <a:gradFill flip="none" rotWithShape="1">
            <a:gsLst>
              <a:gs pos="0">
                <a:srgbClr val="990000">
                  <a:shade val="30000"/>
                  <a:satMod val="115000"/>
                </a:srgbClr>
              </a:gs>
              <a:gs pos="50000">
                <a:srgbClr val="990000">
                  <a:shade val="67500"/>
                  <a:satMod val="115000"/>
                </a:srgbClr>
              </a:gs>
              <a:gs pos="100000">
                <a:srgbClr val="990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6480700"/>
              </p:ext>
            </p:extLst>
          </p:nvPr>
        </p:nvGraphicFramePr>
        <p:xfrm>
          <a:off x="0" y="2492896"/>
          <a:ext cx="4788024" cy="1944216"/>
        </p:xfrm>
        <a:graphic>
          <a:graphicData uri="http://schemas.openxmlformats.org/presentationml/2006/ole">
            <p:oleObj spid="_x0000_s1102" name="CorelDRAW" r:id="rId5" imgW="6748272" imgH="2941320" progId="">
              <p:embed/>
            </p:oleObj>
          </a:graphicData>
        </a:graphic>
      </p:graphicFrame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garuda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d-ID" b="1" dirty="0">
                <a:ln w="12700">
                  <a:noFill/>
                  <a:prstDash val="solid"/>
                </a:ln>
                <a:effectLst>
                  <a:glow rad="127000">
                    <a:schemeClr val="bg1"/>
                  </a:glow>
                </a:effectLst>
                <a:latin typeface="Arial" charset="0"/>
              </a:rPr>
              <a:t>DIREKTORAT JENDERAL</a:t>
            </a:r>
          </a:p>
          <a:p>
            <a:pPr algn="ctr">
              <a:defRPr/>
            </a:pPr>
            <a:r>
              <a:rPr lang="id-ID" b="1" dirty="0">
                <a:ln w="12700">
                  <a:noFill/>
                  <a:prstDash val="solid"/>
                </a:ln>
                <a:effectLst>
                  <a:glow rad="127000">
                    <a:schemeClr val="bg1"/>
                  </a:glow>
                </a:effectLst>
                <a:latin typeface="Arial" charset="0"/>
              </a:rPr>
              <a:t>POLITIK DAN PEMERINTAHAN UMUM</a:t>
            </a:r>
            <a:endParaRPr lang="en-US" b="1" dirty="0">
              <a:ln w="12700">
                <a:noFill/>
                <a:prstDash val="solid"/>
              </a:ln>
              <a:effectLst>
                <a:glow rad="127000">
                  <a:schemeClr val="bg1"/>
                </a:glow>
              </a:effectLst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4886589" y="2549222"/>
            <a:ext cx="4176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SINKRONISASI PROGRAM DAN ANGGARAN PEMBINAAN POLITIK DAN PEMERINTAHAN UMUM</a:t>
            </a:r>
            <a:endParaRPr lang="id-ID" sz="2800" dirty="0">
              <a:solidFill>
                <a:schemeClr val="bg1"/>
              </a:solidFill>
              <a:effectLst>
                <a:glow rad="127000">
                  <a:schemeClr val="tx1"/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172207"/>
            <a:ext cx="9144000" cy="685793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/>
          <p:cNvSpPr/>
          <p:nvPr/>
        </p:nvSpPr>
        <p:spPr>
          <a:xfrm>
            <a:off x="2450629" y="149731"/>
            <a:ext cx="42219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2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KEMENTERIAN DALAM NEGERI</a:t>
            </a:r>
          </a:p>
          <a:p>
            <a:pPr algn="ctr"/>
            <a:r>
              <a:rPr lang="id-ID" sz="2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REPUBLIK INDONESIA</a:t>
            </a:r>
            <a:endParaRPr lang="id-ID" sz="2400" dirty="0">
              <a:solidFill>
                <a:schemeClr val="bg1"/>
              </a:solidFill>
              <a:effectLst>
                <a:glow rad="127000">
                  <a:schemeClr val="tx1"/>
                </a:glo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5576" y="5067181"/>
            <a:ext cx="7389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DISAMPAIKAN OLEH :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SEKRETARIS DITJEN POLITIK DAN PUM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BRIGJEN (</a:t>
            </a:r>
            <a:r>
              <a:rPr lang="en-US" sz="2000" dirty="0" err="1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Purn</a:t>
            </a:r>
            <a:r>
              <a:rPr lang="en-US" sz="2000" dirty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</a:rPr>
              <a:t>) DIDI SUDIANA SE,MM</a:t>
            </a:r>
            <a:endParaRPr lang="id-ID" sz="2000" dirty="0">
              <a:solidFill>
                <a:schemeClr val="bg1"/>
              </a:solidFill>
              <a:effectLst>
                <a:glow rad="127000">
                  <a:schemeClr val="tx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308412" y="4941125"/>
            <a:ext cx="4800599" cy="1382712"/>
          </a:xfrm>
          <a:prstGeom prst="rect">
            <a:avLst/>
          </a:prstGeom>
          <a:noFill/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5325034"/>
              </p:ext>
            </p:extLst>
          </p:nvPr>
        </p:nvGraphicFramePr>
        <p:xfrm>
          <a:off x="179512" y="1416528"/>
          <a:ext cx="8784976" cy="5235411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12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958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546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219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769">
                <a:tc>
                  <a:txBody>
                    <a:bodyPr/>
                    <a:lstStyle/>
                    <a:p>
                      <a:pPr algn="just"/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12" marB="45712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SKALA PRIORITAS 201</a:t>
                      </a:r>
                      <a:r>
                        <a:rPr lang="id-ID" sz="14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12" marB="45712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AMANAT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12" marB="45712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RENCANA</a:t>
                      </a:r>
                      <a:r>
                        <a:rPr lang="en-US" sz="14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TINDAK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12" marB="45712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84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11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Pelaksanaan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Pendidikan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khususnya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bagi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Pemilih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Pemula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Perempuan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Kaum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Marjinal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Undang-undang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173038" lvl="0" indent="-1730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2/2011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173038" lvl="0" indent="-1730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15/2011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Penyelenggara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173038" lvl="0" indent="-1730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42/2008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Wakil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173038" lvl="0" indent="-1730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8/2012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Anggota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DPR, DPD, DPRD;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3038" lvl="0" indent="-1730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17/2014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MPR, DPR, DPD,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DPRD.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Melibatkan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Perguruan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Tinggi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utama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didukung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Organisasi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Kemasyarakatan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Pemangku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Kepentingan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lainnya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06218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50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Optimalisasi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clearing house di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Kemendagri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pemantauan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pembinaan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terhadap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sering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meresahkan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kehidupan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berbangsa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bermasyarakat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50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17/2013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Organisasi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Kemasyarakatan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36538" lvl="0" indent="-2365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koordinasi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lintas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lain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Kemendagri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BIN, BAIS TNI,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Polri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Kejaksaan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Kemenlu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Kemenkumham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lainnya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36538" lvl="0" indent="-2365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kemitraan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melalui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Forum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Komunikasi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Konsultasi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3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Forkomkon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271" name="Rectangle 1"/>
          <p:cNvSpPr>
            <a:spLocks noChangeArrowheads="1"/>
          </p:cNvSpPr>
          <p:nvPr/>
        </p:nvSpPr>
        <p:spPr bwMode="auto">
          <a:xfrm>
            <a:off x="3830687" y="898872"/>
            <a:ext cx="1749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 err="1"/>
              <a:t>Lanjutan</a:t>
            </a:r>
            <a:r>
              <a:rPr lang="en-US" dirty="0"/>
              <a:t>……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SKALA PRIORITAS TAHUN 2017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2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880542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1844824"/>
            <a:ext cx="8991600" cy="138499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id-ID" sz="28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PENGANGGARAN PROGRAM DAN KEGIATAN DALAM PENYUSUNAN APBD TA 2018</a:t>
            </a:r>
          </a:p>
          <a:p>
            <a:pPr algn="ctr">
              <a:defRPr/>
            </a:pPr>
            <a:r>
              <a:rPr lang="id-ID" sz="28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(Permendagri 31 Tahun 2016)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997496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6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PENGANGGARAN PROGRAM DAN KEGIATAN TA. 2017</a:t>
            </a:r>
            <a:endParaRPr lang="en-US" sz="1600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ounded Rectangle 9"/>
          <p:cNvSpPr/>
          <p:nvPr/>
        </p:nvSpPr>
        <p:spPr>
          <a:xfrm>
            <a:off x="210381" y="1268760"/>
            <a:ext cx="651495" cy="432048"/>
          </a:xfrm>
          <a:prstGeom prst="roundRect">
            <a:avLst/>
          </a:prstGeom>
          <a:solidFill>
            <a:schemeClr val="bg2">
              <a:lumMod val="25000"/>
              <a:lumOff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4580" y="1268760"/>
            <a:ext cx="7855718" cy="1368152"/>
          </a:xfrm>
          <a:prstGeom prst="roundRect">
            <a:avLst>
              <a:gd name="adj" fmla="val 3954"/>
            </a:avLst>
          </a:prstGeom>
          <a:solidFill>
            <a:schemeClr val="bg2">
              <a:lumMod val="25000"/>
              <a:lumOff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Revitalisasi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aktualisasi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nilai-nilai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Pancasila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wawasan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kebangsaan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29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Pemerintah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Rangka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Revitalisasi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Aktualisasi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Nilai-Nilai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Pancasila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71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Wawasan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Kebangsaan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10381" y="2708920"/>
            <a:ext cx="651495" cy="432048"/>
          </a:xfrm>
          <a:prstGeom prst="roundRect">
            <a:avLst/>
          </a:prstGeom>
          <a:solidFill>
            <a:schemeClr val="tx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61876" y="2708920"/>
            <a:ext cx="7855718" cy="1080120"/>
          </a:xfrm>
          <a:prstGeom prst="roundRect">
            <a:avLst>
              <a:gd name="adj" fmla="val 3954"/>
            </a:avLst>
          </a:prstGeom>
          <a:solidFill>
            <a:schemeClr val="tx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konflik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sosial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pusat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komunikasi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informasi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bidang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sosial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kemasyarakatan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Undang-Undang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7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Konflik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Sosial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Pemerintah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2015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Undang-Undang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7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Konflik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Sosial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10381" y="3861048"/>
            <a:ext cx="651495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61876" y="3861048"/>
            <a:ext cx="7855718" cy="864096"/>
          </a:xfrm>
          <a:prstGeom prst="roundRect">
            <a:avLst>
              <a:gd name="adj" fmla="val 3954"/>
            </a:avLst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faham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radikal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terorisme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khususnya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ISIS)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mekanisme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deteksi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cegah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2006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Forum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Kewaspadaan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10381" y="4797152"/>
            <a:ext cx="651495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1876" y="4797152"/>
            <a:ext cx="7855718" cy="1368152"/>
          </a:xfrm>
          <a:prstGeom prst="roundRect">
            <a:avLst>
              <a:gd name="adj" fmla="val 3954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gangguan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penyakit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khususnya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pemberantasan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pencegahan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penyalahgunaan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narkotika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Instruksi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Presiden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12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Kebijakan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Strategi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Nasional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Pencegahan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Pemberantasan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Penyalahgunaan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Peredaran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Gelap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Narkoba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(P4GN)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2011-2015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2013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Fasilitasi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Pencegahan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Narkoba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46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6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PENGANGGARAN PROGRAM DAN KEGIATAN TA. 2017</a:t>
            </a:r>
            <a:endParaRPr lang="en-US" sz="1600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ounded Rectangle 9"/>
          <p:cNvSpPr/>
          <p:nvPr/>
        </p:nvSpPr>
        <p:spPr>
          <a:xfrm>
            <a:off x="210381" y="1268760"/>
            <a:ext cx="651495" cy="432048"/>
          </a:xfrm>
          <a:prstGeom prst="roundRect">
            <a:avLst/>
          </a:prstGeom>
          <a:solidFill>
            <a:schemeClr val="bg2">
              <a:lumMod val="25000"/>
              <a:lumOff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4580" y="1268760"/>
            <a:ext cx="7855718" cy="1584176"/>
          </a:xfrm>
          <a:prstGeom prst="roundRect">
            <a:avLst>
              <a:gd name="adj" fmla="val 3954"/>
            </a:avLst>
          </a:prstGeom>
          <a:solidFill>
            <a:schemeClr val="bg2">
              <a:lumMod val="25000"/>
              <a:lumOff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Penguatan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kondisi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kehidupan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sosial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kemasyarakatan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berbangsa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bernegara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dilaksanakan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upaya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mewujudkan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kerukunan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beragama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tingginya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rasa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toleransi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saling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pengertian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intra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antara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pemeluk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agama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Bersama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Agama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9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8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2006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Tugas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Kepala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Daerah/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Wakil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Kepala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Pemeliharaan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Kerukunan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Beragama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Pemberdayaan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Forum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Kerukunan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Beragama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Pendirian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Rumah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Ibadah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10381" y="2924944"/>
            <a:ext cx="651495" cy="432048"/>
          </a:xfrm>
          <a:prstGeom prst="roundRect">
            <a:avLst/>
          </a:prstGeom>
          <a:solidFill>
            <a:schemeClr val="tx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61876" y="2924944"/>
            <a:ext cx="7855718" cy="864096"/>
          </a:xfrm>
          <a:prstGeom prst="roundRect">
            <a:avLst>
              <a:gd name="adj" fmla="val 3954"/>
            </a:avLst>
          </a:prstGeom>
          <a:solidFill>
            <a:schemeClr val="tx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pemantauan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pelaporan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evaluasi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perkembangan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politik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daerah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61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Pemantauan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Pelaporan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Evaluasi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Perkembangan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Politik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Daerah.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10381" y="3861048"/>
            <a:ext cx="651495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61876" y="3861048"/>
            <a:ext cx="7855718" cy="864096"/>
          </a:xfrm>
          <a:prstGeom prst="roundRect">
            <a:avLst>
              <a:gd name="adj" fmla="val 3954"/>
            </a:avLst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Pembauran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Kebangsaan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34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2006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Pembauran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Kebangsaan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Daerah.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10381" y="4797152"/>
            <a:ext cx="651495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1876" y="4797152"/>
            <a:ext cx="7855718" cy="648072"/>
          </a:xfrm>
          <a:prstGeom prst="roundRect">
            <a:avLst>
              <a:gd name="adj" fmla="val 3954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Penyelenggaraan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peningkatan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Kesadaran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Negara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38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Peningkatan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Kesadaran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Bela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Negara di Daerah.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934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6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PENGANGGARAN PROGRAM DAN KEGIATAN TA. 2017</a:t>
            </a:r>
            <a:endParaRPr lang="en-US" sz="1600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ounded Rectangle 14"/>
          <p:cNvSpPr/>
          <p:nvPr/>
        </p:nvSpPr>
        <p:spPr>
          <a:xfrm>
            <a:off x="210381" y="1484784"/>
            <a:ext cx="651495" cy="43204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61876" y="1484784"/>
            <a:ext cx="7855718" cy="1872208"/>
          </a:xfrm>
          <a:prstGeom prst="roundRect">
            <a:avLst>
              <a:gd name="adj" fmla="val 3954"/>
            </a:avLst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kegiatan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Revitalisasi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Fungsi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Anjungan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di TMII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kegiatan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80975" lvl="0" indent="-180975">
              <a:lnSpc>
                <a:spcPct val="114000"/>
              </a:lnSpc>
              <a:buFont typeface="+mj-lt"/>
              <a:buAutoNum type="arabicParenR"/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Promosi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budaya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80975" lvl="0" indent="-180975">
              <a:lnSpc>
                <a:spcPct val="114000"/>
              </a:lnSpc>
              <a:buFont typeface="+mj-lt"/>
              <a:buAutoNum type="arabicParenR"/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Pagelaran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budaya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80975" lvl="0" indent="-180975">
              <a:lnSpc>
                <a:spcPct val="114000"/>
              </a:lnSpc>
              <a:buFont typeface="+mj-lt"/>
              <a:buAutoNum type="arabicParenR"/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Pameran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produk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unggulan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ekonomi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daerah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80975" lvl="0" indent="-180975">
              <a:lnSpc>
                <a:spcPct val="114000"/>
              </a:lnSpc>
              <a:buFont typeface="+mj-lt"/>
              <a:buAutoNum type="arabicParenR"/>
            </a:pP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Seminar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lokakarya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28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2014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Revitalisasi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Fungsi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Anjungan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di TMII.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10381" y="3429000"/>
            <a:ext cx="651495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1876" y="3429000"/>
            <a:ext cx="7855718" cy="1152128"/>
          </a:xfrm>
          <a:prstGeom prst="roundRect">
            <a:avLst>
              <a:gd name="adj" fmla="val 3954"/>
            </a:avLst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Penguatan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dukungan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Komite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Intelijen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tingkat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Provinsi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Komunitas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Intelijen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Kabupaten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/Kota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Presiden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67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2013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Koordinasi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Intelijen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Negara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11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2006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Komunitas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Intelijen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10381" y="4653136"/>
            <a:ext cx="651495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d-ID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61876" y="4653136"/>
            <a:ext cx="7855718" cy="864096"/>
          </a:xfrm>
          <a:prstGeom prst="roundRect">
            <a:avLst>
              <a:gd name="adj" fmla="val 3954"/>
            </a:avLst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Penguatan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pengawasan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orang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lembaga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tenaga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kerja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mempedomani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Menteri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Negeri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Nomor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49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2010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tentang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Pedoman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Pemantauan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Orang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Asing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Daerah.</a:t>
            </a:r>
            <a:endParaRPr lang="id-ID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596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1807656"/>
            <a:ext cx="8991600" cy="147732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0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id-ID" sz="30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SU-ISU PRIORITAS RKP 2018</a:t>
            </a:r>
          </a:p>
          <a:p>
            <a:pPr algn="ctr">
              <a:defRPr/>
            </a:pPr>
            <a:r>
              <a:rPr lang="id-ID" sz="30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DITJEN POLITIK DAN PEMERINTAHAN UMUM</a:t>
            </a:r>
          </a:p>
          <a:p>
            <a:pPr algn="ctr">
              <a:defRPr/>
            </a:pPr>
            <a:r>
              <a:rPr lang="id-ID" sz="30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KEMENDAGRI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679196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ISU-ISU PRIORITAS RKP 2018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152400" y="1102568"/>
            <a:ext cx="8839200" cy="5566792"/>
          </a:xfrm>
          <a:prstGeom prst="rect">
            <a:avLst/>
          </a:prstGeom>
          <a:solidFill>
            <a:schemeClr val="bg1">
              <a:lumMod val="50000"/>
              <a:lumOff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Sehubungan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disusunnya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draf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Rencana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Kerja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Pemerintah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(RKP) 2018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oleh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Kementerian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Perencanaan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 Nasional/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Bappenas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kami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Direktorat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Komunikasi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mencoba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melakukan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pemetaan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isu-isu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RKP 2018 yang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mendukung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sasaran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RPJMN 2015-2019.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Oleh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karena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itu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kami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memohon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kepada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K/L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mitra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Ditpolkom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dapat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mengusulkan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kegiatan-kegiatan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tahun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 yang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menjadi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proyek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nasional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sesuai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isu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utama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dihadapi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Berikut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adalah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koridor-koridor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proyek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nasional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sesuai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arahan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Deputi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Pendanaan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Pembangunan,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Bappenas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1.Proyek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diusulkan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diturunkan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Nasional– Program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Kegiatan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khususnya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sangat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signifikan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terkait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pencapaian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sasaran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2.Proyek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harus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bersifat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strategis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sehingga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tetap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fokus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signifikan</a:t>
            </a:r>
            <a:endParaRPr lang="en-US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Kegiatan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kunci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mencapai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sasaran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RPJMN</a:t>
            </a: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Memiliki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jangka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waktu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tertentu</a:t>
            </a:r>
            <a:endParaRPr lang="en-US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Memiliki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dampak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spasial</a:t>
            </a:r>
            <a:endParaRPr lang="en-US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Dibiayai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Belanja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Program</a:t>
            </a: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3.Proyek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harus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i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managable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(</a:t>
            </a:r>
            <a:r>
              <a:rPr lang="en-US" sz="1200" b="1" u="sng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jumlahnya</a:t>
            </a:r>
            <a:r>
              <a:rPr lang="en-US" sz="1200" b="1" u="sng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sehingga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dapat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dievaluasi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dikendalikan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serta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merupakan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kegiatan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kunci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mencapai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sasaran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RPJMN</a:t>
            </a:r>
          </a:p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4.Daftar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proyek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menjadi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dokumen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tersendiri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alat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kendali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pelaksanaan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nasional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-program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prioritas-kegiatan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 RKP</a:t>
            </a:r>
          </a:p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Usulan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proyek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prioritas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nasional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pada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RKP 2018 </a:t>
            </a:r>
            <a:r>
              <a:rPr lang="en-US" sz="12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adalah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en-US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Proyek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Penyiapan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Pemilihan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Umum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Serentak</a:t>
            </a:r>
            <a:r>
              <a:rPr lang="en-US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2019</a:t>
            </a:r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5888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ISU-ISU PRIORITAS RKP 2018</a:t>
            </a:r>
          </a:p>
          <a:p>
            <a:pPr algn="ctr" eaLnBrk="0" hangingPunct="0">
              <a:defRPr/>
            </a:pP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6399134"/>
              </p:ext>
            </p:extLst>
          </p:nvPr>
        </p:nvGraphicFramePr>
        <p:xfrm>
          <a:off x="152400" y="1130280"/>
          <a:ext cx="8686800" cy="5146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48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050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9269">
                <a:tc>
                  <a:txBody>
                    <a:bodyPr/>
                    <a:lstStyle/>
                    <a:p>
                      <a:pPr algn="just"/>
                      <a:r>
                        <a:rPr lang="id-ID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NO</a:t>
                      </a:r>
                      <a:endParaRPr lang="en-US" sz="14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KETERANGAN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1659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Kurangnya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pemahaman dan implementasi ideologi Pancasila dalam kehidupan bermasyarakat, berbangsa dan bernegara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sehingga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menimbulkan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: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Menurunya rasa nasionalisme, patriotisme, dan cinta tanah air.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Menyebarnya ideologi / faham yang bertentangan dengan ideologi Pancasila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Meningkatnya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radikalisme</a:t>
                      </a:r>
                      <a:endParaRPr lang="en-US" sz="1100" kern="1200" baseline="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Intoleransi antar agama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Sparatisme dan Terorisme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 SARA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Tergerusnya karakter / jatidiri bangsa dan kearifan lokal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Masuknya budaya asing yang tidak sesuai dengan nilai-nilai budaya Indonesia</a:t>
                      </a:r>
                    </a:p>
                    <a:p>
                      <a:pPr marL="228600" marR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Pengaruh negatif globalisasi dan kecanggihan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teknologi telekomunikasi / keterbukaan mengakses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informasi 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yang tidak diimbangi kemampuan menangkal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atau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meng-</a:t>
                      </a:r>
                      <a:r>
                        <a:rPr lang="en-US" sz="1100" i="1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conter</a:t>
                      </a:r>
                      <a:r>
                        <a:rPr lang="en-US" sz="1100" i="1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1100" i="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informasi</a:t>
                      </a:r>
                      <a:r>
                        <a:rPr lang="en-US" sz="1100" i="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i="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negatif</a:t>
                      </a:r>
                      <a:r>
                        <a:rPr lang="en-US" sz="1100" i="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i="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tsb</a:t>
                      </a:r>
                      <a:r>
                        <a:rPr lang="en-US" sz="1100" i="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  <a:endParaRPr lang="en-US" sz="1100" i="1" kern="1200" baseline="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eriod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Pembentukan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dan Penguatan Pusat Pendidikan Wawasan Kebangsaan di 34 Provinsi 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diarahkan untuk mendukung kegiatan revolusi mental dan restorasi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sosial di daerah.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Deteksi Dini dan Cegah Dini.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Membentuk APU (Analis Pemerintahan Umum) yang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bertugas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mencari data dan informasi (dalam proses revisi Permendagri 43 tahun 2015 tentang SOTK).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Membangun SIM PPU (Sistem Informasi Manajemen Penyelenggara Pemerintahan Umum) yang berisi database terkait permasalahan kebangsaan, penyebaran faham bertentangan dengan Pancasila dan solusi penyelesaiannya.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 menyelenggarakan Forum dialog dalam rangka pembinanan mental ideologi dan menangkal faham lain yang bertentangan dengan ideologi Pancasila  kepada seluruh elemen masyarakat.</a:t>
                      </a:r>
                    </a:p>
                    <a:p>
                      <a:pPr marL="228600" indent="-228600" algn="just">
                        <a:buAutoNum type="alphaLcPeriod"/>
                      </a:pP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Melakukan pendekatan dan penggalangan dengan melibatkan lembaga kajian/pusat studi Pancasila se Indonesia, TOMAS, TOGA dan TODAT dalam rangka revitalisasi dan aktualisasi nilai-nilai Pancasila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5839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Kurang pemahaman tentang prinsip dan nilai-nilai yang terkandung dalam Bhninneka Tunggal Ika dan rendahnya pemahaman terhadap arti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penting orientasi sertavisi bersama mengenai integritas bangsa dalam penyelenggaraan pemerintahan nasional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 Peningkatan Kesadaran Bela Negara dan Cinta Tanah Air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241210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ISU-ISU PRIORITAS RKP 2018</a:t>
            </a:r>
          </a:p>
          <a:p>
            <a:pPr algn="ctr" eaLnBrk="0" hangingPunct="0">
              <a:defRPr/>
            </a:pP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7133118"/>
              </p:ext>
            </p:extLst>
          </p:nvPr>
        </p:nvGraphicFramePr>
        <p:xfrm>
          <a:off x="228600" y="980728"/>
          <a:ext cx="8686800" cy="5649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37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154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7768">
                <a:tc>
                  <a:txBody>
                    <a:bodyPr/>
                    <a:lstStyle/>
                    <a:p>
                      <a:pPr algn="just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KETERANGAN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4920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Belum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optimalnya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sinergisitas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koordinasi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Daerah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tindak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lanjut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penanganan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Sosialisasi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Peraturan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perundang-undangan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penanganan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Optimalisisi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pembentukan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tim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terpadu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penanganan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di 34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Provinsi</a:t>
                      </a:r>
                      <a:endParaRPr lang="en-US" sz="11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Rencana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Aksi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Pemda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Tindak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Lanjut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UU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Nomor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7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tahun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2012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Penanganan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2560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Bermunculnya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faham-faham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radikal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saparatisme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terorisme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untuk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menganggu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persatuan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kesatuan</a:t>
                      </a:r>
                      <a:endParaRPr lang="en-US" sz="11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sinergitas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Pemda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serta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Tokoh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Tokoh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agama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tokoh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adat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 rangka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forum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kewaspdan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dini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(FKDM)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untuk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mengantisipasi ancaman terhadap integritas nasional dan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memperkuat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persatuan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kesatuan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NKRI melalui pelaksanaan deteksi dini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peringatan dini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untuk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mewujudkan</a:t>
                      </a:r>
                      <a:r>
                        <a:rPr lang="en-US" sz="11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ketenteraman, ketertiban dan perlindungan masyarakat </a:t>
                      </a:r>
                      <a:endParaRPr lang="en-US" sz="110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None/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Penyampaian pendapat yang dilakukan secara anarkis </a:t>
                      </a:r>
                      <a:r>
                        <a:rPr lang="id-ID" sz="11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dikalangan</a:t>
                      </a:r>
                      <a:r>
                        <a:rPr lang="id-ID" sz="11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masyarakat dengan melecehkan simbol-simbol negara, serta kecenderungan mengedepankan kepentingan golongan dan kelompok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itchFamily="34" charset="0"/>
                        <a:buChar char="•"/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komunikasi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melibatkan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stekolder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elemen</a:t>
                      </a:r>
                      <a:r>
                        <a:rPr lang="en-US" sz="11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masyrakat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0222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6.</a:t>
                      </a: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Tingginya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kuantitas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keberadaaan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kelompok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berserikat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berkumpul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diwadahi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melalui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organisasi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kemasyarakatan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)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belum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dapat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diimbangi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kualitas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keberdayaan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baik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sehingga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memunculkan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kondisi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aktivitas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kurang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produktif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cenderung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melanggar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peraturan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perundang-undangan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. </a:t>
                      </a: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buFont typeface="+mj-lt"/>
                        <a:buAutoNum type="alphaLcPeriod"/>
                        <a:tabLst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regulasi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melalui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revisi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UU No. 17/2013,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beserta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revisi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penyusunan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regulasi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teknis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sebagai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peraturan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turunan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membidangi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buFont typeface="+mj-lt"/>
                        <a:buAutoNum type="alphaLcPeriod"/>
                        <a:tabLst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Pengembangan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Sistem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Informasi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terintegrasi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secara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vertikal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horizontal; 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buFont typeface="+mj-lt"/>
                        <a:buAutoNum type="alphaLcPeriod"/>
                        <a:tabLst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Penyusunan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i="1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Grand Design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Pemberdayaan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komprehensif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buFont typeface="+mj-lt"/>
                        <a:buAutoNum type="alphaLcPeriod"/>
                        <a:tabLst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Penajaman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mekanisme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prosedur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monitoring,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evaluasi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pengawasan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Lokal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Asing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. </a:t>
                      </a:r>
                    </a:p>
                  </a:txBody>
                  <a:tcPr marL="60909" marR="60909" marT="30455" marB="30455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490584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ISU-ISU PRIORITAS RKP 2018</a:t>
            </a:r>
          </a:p>
          <a:p>
            <a:pPr algn="ctr" eaLnBrk="0" hangingPunct="0">
              <a:defRPr/>
            </a:pP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8156423"/>
              </p:ext>
            </p:extLst>
          </p:nvPr>
        </p:nvGraphicFramePr>
        <p:xfrm>
          <a:off x="228600" y="1196752"/>
          <a:ext cx="8686800" cy="5208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593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KETERANGAN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7.</a:t>
                      </a: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fungsi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organisasi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kemasyarakatan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sebagai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mitra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media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komunikasi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sosial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penyelenggaraan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urusan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pemerintahan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di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pemerintahan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umum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Menjalin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kemitraan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kerjasama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sebagai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mitra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bina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ideologi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wawasan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kebangsaan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ketahanan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ekonomi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sosial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budaya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kewaspadaan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nasional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negeri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. </a:t>
                      </a:r>
                    </a:p>
                  </a:txBody>
                  <a:tcPr marL="60909" marR="60909" marT="30455" marB="3045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31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8.</a:t>
                      </a: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Menjaga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keberlangsungan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konsolidasi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kebangsaan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memantapkan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stabilitas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negeri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penyelenggaraan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pemerintahan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nasional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 marL="60909" marR="60909" marT="30455" marB="30455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Menata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lingkup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sesuai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tujuan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fungsinya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menciptakan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Ormas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mandiri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akuntabel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 marL="60909" marR="60909" marT="30455" marB="3045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97296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Berkembangnya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gangguan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penyakit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khususnya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pemberantasan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penyalahgunaan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narkotika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Belum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optimalnya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gangguan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penyakit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khususnya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pemberantasan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penyalahgunaan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narkotika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kepada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Daerah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dimana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PEMDA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harus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membentuk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Perda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Narkotika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Sinergitas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Pemda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serta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tokoh-tokoh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narkotika</a:t>
                      </a:r>
                      <a:endParaRPr lang="en-US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lphaLcPeriod"/>
                        <a:tabLst/>
                        <a:defRPr/>
                      </a:pP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Sosilisasi</a:t>
                      </a:r>
                      <a:endParaRPr lang="en-US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10.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Kurangnya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pemahaman agama, kehidupan beragama dan peningkatan kerukunan intern dan antar umat beragama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sehingga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terjadi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Konflik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Berlatar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Agama,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kerukunan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pendirian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Rumah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Ibadat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merebaknya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aliran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keagamaan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kepercayaan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Sinergitas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(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Kementerian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Lembaga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)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Pemda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serta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Tokoh-tokoh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agama 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upaya peningkatan kualitas pelayanan dan pemahaman agama, kehidupan beragama dan peningkatan kerukunan intern dan antar umat beragama 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Pembentukan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Forum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Kerukunan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Umat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Beragama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(FKUB)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Sosialisasi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PBM No 9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No 8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Tahun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2006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736856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ma Febriani\Pictures\PENAMBAHAN FOTO#DSC_5093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990600"/>
            <a:ext cx="28956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28600" y="990600"/>
            <a:ext cx="8686800" cy="5334000"/>
          </a:xfrm>
          <a:prstGeom prst="rect">
            <a:avLst/>
          </a:prstGeom>
          <a:solidFill>
            <a:srgbClr val="FFFFFF">
              <a:alpha val="3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Nama  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Didi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Sudiana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, </a:t>
            </a:r>
            <a:r>
              <a:rPr lang="en-US" b="1" kern="0" dirty="0" smtClean="0">
                <a:latin typeface="Arial" pitchFamily="34" charset="0"/>
                <a:cs typeface="Arial" pitchFamily="34" charset="0"/>
              </a:rPr>
              <a:t>SE, MM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2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Tempat/Tgl Lahir	:  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Cirebon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/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9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Januari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19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61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2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Agama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Islam 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2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Suku Bangsa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Sunda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2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TUGAS  DI  TNI	:   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TMT AKABRI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27 September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19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84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     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Pangkat terakhir	:  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Brigadir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Jendral / TNI-AD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NRP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29948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Jabatan terakhir	:  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PATI SAHLI KASAD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			    BID JEMENSISHANNEG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TMT Jabatan terakhir	:   01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April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20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13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Kesatuan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:   DENMABESAD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6"/>
              <a:defRPr/>
            </a:pPr>
            <a:r>
              <a:rPr lang="id-ID" b="1" kern="0" dirty="0">
                <a:latin typeface="Arial" pitchFamily="34" charset="0"/>
                <a:cs typeface="Arial" pitchFamily="34" charset="0"/>
              </a:rPr>
              <a:t>ALIH STATUS DARI TNI KE PNS (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KEMENTERIAN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 DALAM NEGERI) :     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TMT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:  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Juni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20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13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NIP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: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 19610109 20130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6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1 001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      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Pangkat/Golongan	:   Pembina Utama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Madya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 (IV/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d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)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Jabatan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	:   Direktur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Kewaspadaan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Nasional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TMT Jabatan	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	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:   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1 </a:t>
            </a:r>
            <a:r>
              <a:rPr lang="en-US" b="1" kern="0" dirty="0" err="1">
                <a:latin typeface="Arial" pitchFamily="34" charset="0"/>
                <a:cs typeface="Arial" pitchFamily="34" charset="0"/>
              </a:rPr>
              <a:t>Juni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20</a:t>
            </a:r>
            <a:r>
              <a:rPr lang="en-US" b="1" kern="0" dirty="0">
                <a:latin typeface="Arial" pitchFamily="34" charset="0"/>
                <a:cs typeface="Arial" pitchFamily="34" charset="0"/>
              </a:rPr>
              <a:t>13</a:t>
            </a:r>
            <a:r>
              <a:rPr lang="id-ID" b="1" kern="0" dirty="0">
                <a:latin typeface="Arial" pitchFamily="34" charset="0"/>
                <a:cs typeface="Arial" pitchFamily="34" charset="0"/>
              </a:rPr>
              <a:t> s/d sekarang</a:t>
            </a:r>
            <a:endParaRPr lang="en-US" b="1" kern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Slide Number Placeholder 3"/>
          <p:cNvSpPr txBox="1">
            <a:spLocks noGrp="1"/>
          </p:cNvSpPr>
          <p:nvPr/>
        </p:nvSpPr>
        <p:spPr bwMode="auto">
          <a:xfrm>
            <a:off x="8358188" y="62150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C9E72D9-81FC-45FB-8ACB-9B8781C51042}" type="slidenum">
              <a:rPr lang="en-GB" altLang="en-US" sz="1600">
                <a:solidFill>
                  <a:schemeClr val="tx2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altLang="en-US" sz="16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33400" y="304800"/>
            <a:ext cx="8204886" cy="444817"/>
          </a:xfrm>
          <a:prstGeom prst="roundRect">
            <a:avLst/>
          </a:prstGeom>
          <a:gradFill>
            <a:gsLst>
              <a:gs pos="0">
                <a:schemeClr val="accent6">
                  <a:shade val="15000"/>
                  <a:satMod val="180000"/>
                  <a:alpha val="50000"/>
                </a:schemeClr>
              </a:gs>
              <a:gs pos="0">
                <a:schemeClr val="accent6">
                  <a:shade val="45000"/>
                  <a:satMod val="170000"/>
                </a:schemeClr>
              </a:gs>
              <a:gs pos="70000">
                <a:schemeClr val="accent6">
                  <a:tint val="99000"/>
                  <a:shade val="65000"/>
                  <a:satMod val="155000"/>
                </a:schemeClr>
              </a:gs>
              <a:gs pos="100000">
                <a:schemeClr val="accent6">
                  <a:tint val="95500"/>
                  <a:shade val="100000"/>
                  <a:satMod val="155000"/>
                </a:schemeClr>
              </a:gs>
            </a:gsLst>
          </a:gradFill>
          <a:ln>
            <a:solidFill>
              <a:schemeClr val="accent1">
                <a:lumMod val="9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BIODATA</a:t>
            </a:r>
            <a:endParaRPr lang="th-TH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54000" y="152400"/>
            <a:ext cx="685800" cy="660400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057" name="Picture 1" descr="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" y="279400"/>
            <a:ext cx="3778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9" descr="bendera-indonesi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0">
            <a:solidFill>
              <a:srgbClr val="FFC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8777288" y="6408738"/>
            <a:ext cx="366712" cy="36512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253EEBD9-6383-4E94-97B5-0B5D49E90671}" type="slidenum">
              <a:rPr lang="en-US" sz="16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6011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ISU-ISU PRIORITAS RKP 2018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135092"/>
              </p:ext>
            </p:extLst>
          </p:nvPr>
        </p:nvGraphicFramePr>
        <p:xfrm>
          <a:off x="228600" y="1052736"/>
          <a:ext cx="8686800" cy="4501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38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395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ISU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KETERANGAN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95264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id-ID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11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Kurangnya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pengetahuan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pemahaman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implementasi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dibidang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bagi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kader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anggota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pemilih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pemula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perempuan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kaum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marjinal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Peningkatan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Bantuan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Keuangan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kepada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Parpol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mendapatkan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Kursi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di DPR RI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rangka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kelembagaan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sebagai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sarana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pendidikan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bagi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anggota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luas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agar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menjadi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WNI yang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sadar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akan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hak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kewajibannya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kehidupan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bermasyarakat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berbangsa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bernegara</a:t>
                      </a:r>
                      <a:endParaRPr lang="en-US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Perlunya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Penyelenggaraan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forum dialog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pendidikan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bagi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kader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anggota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pemilih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pemula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perempuan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kaum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marjinal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Keterlibatan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Daerah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id-ID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12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P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e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raturan</a:t>
                      </a:r>
                      <a:r>
                        <a:rPr lang="en-US" sz="12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baseline="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Perundang-undangan</a:t>
                      </a:r>
                      <a:r>
                        <a:rPr lang="en-US" sz="12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 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indent="-273050" algn="just">
                        <a:buFont typeface="Wingdings" pitchFamily="2" charset="2"/>
                        <a:buChar char="ü"/>
                      </a:pPr>
                      <a:r>
                        <a:rPr lang="id-ID" sz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Tindak</a:t>
                      </a:r>
                      <a:r>
                        <a:rPr lang="id-ID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lanjut aturan pelaksana dari amanat 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UU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Penyelenggaraan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Pemilu</a:t>
                      </a:r>
                      <a:endParaRPr lang="id-ID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73050" indent="-273050" algn="just">
                        <a:buFont typeface="Wingdings" pitchFamily="2" charset="2"/>
                        <a:buChar char="ü"/>
                      </a:pPr>
                      <a:r>
                        <a:rPr lang="id-ID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Sosialisasi aturan pelaksana dari UU Penyelenggara Pemilu</a:t>
                      </a:r>
                    </a:p>
                    <a:p>
                      <a:pPr marL="273050" indent="-273050" algn="just">
                        <a:buFont typeface="Wingdings" pitchFamily="2" charset="2"/>
                        <a:buChar char="ü"/>
                      </a:pP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Revisi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UU 2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tahun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2011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</a:t>
                      </a:r>
                      <a:endParaRPr lang="id-ID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  <a:p>
                      <a:pPr marL="273050" indent="-273050" algn="just">
                        <a:buFont typeface="Wingdings" pitchFamily="2" charset="2"/>
                        <a:buChar char="ü"/>
                      </a:pP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UU 17 2014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MPR,DPR,DPD </a:t>
                      </a:r>
                      <a:r>
                        <a:rPr lang="en-US" sz="1200" baseline="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DPRD</a:t>
                      </a:r>
                      <a:endParaRPr lang="en-US" sz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id-ID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13</a:t>
                      </a:r>
                      <a:r>
                        <a:rPr lang="en-US" sz="11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K</a:t>
                      </a:r>
                      <a:r>
                        <a:rPr lang="id-ID" sz="1200" kern="120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urangnya</a:t>
                      </a:r>
                      <a:r>
                        <a:rPr lang="id-ID" sz="1200" kern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 koordinasi dan sinergitas dalam upaya kelancaran pelaksanaan Pemilu </a:t>
                      </a:r>
                      <a:endParaRPr lang="en-US" sz="1200" kern="120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id-ID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 pemahaman dan persepsi yang sama antar seluruh pemangku kepentingan pemilu (penyelenggara pemilu, pemerintah dan Pemda, Polri/TNI, kejaksaan, dan BIN)</a:t>
                      </a:r>
                    </a:p>
                    <a:p>
                      <a:pPr marL="273050" marR="0" lvl="0" indent="-2730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id-ID" sz="1200" baseline="0" dirty="0">
                          <a:solidFill>
                            <a:schemeClr val="bg1"/>
                          </a:solidFill>
                          <a:latin typeface="Arial" pitchFamily="34" charset="0"/>
                          <a:ea typeface="Tahoma" panose="020B0604030504040204" pitchFamily="34" charset="0"/>
                          <a:cs typeface="Arial" pitchFamily="34" charset="0"/>
                        </a:rPr>
                        <a:t>Perlu penguatan koordinasi dan sinergitas seluruh pemangku kepentingan Pemilu sehingga tercipta kesatuan langkah dalam rangka kelancaran pelaksanaan Pemilu</a:t>
                      </a:r>
                      <a:endParaRPr lang="en-US" sz="1200" baseline="0" dirty="0">
                        <a:solidFill>
                          <a:schemeClr val="bg1"/>
                        </a:solidFill>
                        <a:latin typeface="Arial" pitchFamily="34" charset="0"/>
                        <a:ea typeface="Tahoma" panose="020B0604030504040204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301267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762000" y="1484784"/>
            <a:ext cx="7696200" cy="3139321"/>
          </a:xfrm>
          <a:prstGeom prst="rect">
            <a:avLst/>
          </a:prstGeom>
          <a:scene3d>
            <a:camera prst="perspectiveRigh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lvl="0" algn="ctr"/>
            <a:r>
              <a:rPr lang="id-ID" sz="6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sto MT" pitchFamily="18" charset="0"/>
              </a:rPr>
              <a:t>SEKIAN</a:t>
            </a:r>
          </a:p>
          <a:p>
            <a:pPr lvl="0" algn="ctr"/>
            <a:r>
              <a:rPr lang="id-ID" sz="6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sto MT" pitchFamily="18" charset="0"/>
              </a:rPr>
              <a:t>DAN </a:t>
            </a:r>
          </a:p>
          <a:p>
            <a:pPr lvl="0" algn="ctr"/>
            <a:r>
              <a:rPr lang="id-ID" sz="6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sto MT" pitchFamily="18" charset="0"/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xmlns="" val="3330005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5489558"/>
            <a:ext cx="2133600" cy="555625"/>
          </a:xfrm>
        </p:spPr>
        <p:txBody>
          <a:bodyPr/>
          <a:lstStyle/>
          <a:p>
            <a:fld id="{A6900BF9-CCCD-4B09-BCA6-6DFEDEFD777B}" type="slidenum">
              <a:rPr lang="id-ID" sz="11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/>
              <a:t>3</a:t>
            </a:fld>
            <a:endParaRPr lang="id-ID" sz="11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143108" y="1000108"/>
            <a:ext cx="4419600" cy="500063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URUSAN</a:t>
            </a:r>
            <a:r>
              <a:rPr lang="en-US" b="1" spc="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PEMERINTAHAN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00267" y="1838308"/>
            <a:ext cx="1995469" cy="685800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ABSOLUT</a:t>
            </a:r>
            <a:endParaRPr lang="en-US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00266" y="2752708"/>
            <a:ext cx="1995469" cy="2087562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indent="265113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PERTAHANAN</a:t>
            </a:r>
          </a:p>
          <a:p>
            <a:pPr indent="265113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KEAMANAN</a:t>
            </a:r>
          </a:p>
          <a:p>
            <a:pPr indent="265113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AGAMA</a:t>
            </a:r>
          </a:p>
          <a:p>
            <a:pPr indent="265113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YUSTISI</a:t>
            </a:r>
          </a:p>
          <a:p>
            <a:pPr marL="273050" indent="-273050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POLITIK LUAR NEGERI</a:t>
            </a:r>
          </a:p>
          <a:p>
            <a:pPr marL="273050" indent="-273050" eaLnBrk="0" hangingPunct="0">
              <a:buFont typeface="+mj-lt"/>
              <a:buAutoNum type="arabicPeriod"/>
              <a:defRPr/>
            </a:pP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MONETER &amp; FISKAL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NASIONAL</a:t>
            </a:r>
            <a:endParaRPr lang="th-TH" sz="12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71472" y="5929330"/>
            <a:ext cx="2505081" cy="668022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Kesehatan, Pendidikan, Pekerjaan Umum, dll.</a:t>
            </a:r>
            <a:endParaRPr lang="th-TH" sz="14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4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PARADIGMA BARU </a:t>
            </a:r>
            <a:r>
              <a:rPr lang="id-ID" sz="14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URUSAN</a:t>
            </a:r>
            <a:r>
              <a:rPr lang="en-US" sz="1400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PEMERINTAHAN BERDASARKAN UU NO. 23 TAHUN 2014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301680" y="1857364"/>
            <a:ext cx="2590800" cy="68580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URUSAN </a:t>
            </a:r>
          </a:p>
          <a:p>
            <a:pPr algn="ctr" eaLnBrk="0" hangingPunct="0">
              <a:defRPr/>
            </a:pP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PEMERINTAHAN UMUM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4343400" y="150017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73163" y="1609708"/>
            <a:ext cx="629443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184275" y="1609708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467600" y="1609708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173163" y="2514583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8713" y="2500306"/>
            <a:ext cx="0" cy="228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216400" y="233837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3352800" y="1838308"/>
            <a:ext cx="1728787" cy="6858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KONKUREN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819400" y="2676508"/>
            <a:ext cx="2476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819400" y="2659046"/>
            <a:ext cx="0" cy="355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2362200" y="2828908"/>
            <a:ext cx="927100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Pusat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943350" y="267650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295900" y="265904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970338" y="2905108"/>
            <a:ext cx="0" cy="3746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334000" y="291939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648200" y="2828908"/>
            <a:ext cx="1295400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Kab</a:t>
            </a:r>
            <a:r>
              <a:rPr lang="en-SG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/Kota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352800" y="2828908"/>
            <a:ext cx="1181099" cy="26035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Provinsi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962400" y="3257533"/>
            <a:ext cx="13906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428992" y="404810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2000" y="371155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428992" y="4071942"/>
            <a:ext cx="242889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857884" y="4049696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541838" y="3252771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3733800" y="3375008"/>
            <a:ext cx="1676399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Otonomi</a:t>
            </a:r>
            <a:r>
              <a:rPr lang="en-SG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357554" y="4572008"/>
            <a:ext cx="0" cy="338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857884" y="467040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5221302" y="4200508"/>
            <a:ext cx="1279524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Pilihan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2928926" y="4214818"/>
            <a:ext cx="99060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SG" sz="16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Wajib</a:t>
            </a:r>
            <a:endParaRPr lang="th-TH" sz="16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5143504" y="4929198"/>
            <a:ext cx="2252665" cy="857256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</a:t>
            </a:r>
            <a:r>
              <a:rPr lang="en-SG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iwisata</a:t>
            </a:r>
            <a:r>
              <a:rPr lang="id-ID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Perdagangan,</a:t>
            </a:r>
            <a:endParaRPr lang="en-SG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en-SG" sz="14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Pertanian</a:t>
            </a:r>
            <a:endParaRPr lang="en-SG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id-ID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dll.</a:t>
            </a:r>
            <a:endParaRPr lang="th-TH" sz="140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2357422" y="4929198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357422" y="492919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4214810" y="492919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6301680" y="2690818"/>
            <a:ext cx="2566555" cy="1524000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KEWENANGAN PRESIDEN SEBAGAI KEPALA PEMERINTAHAN</a:t>
            </a:r>
            <a:endParaRPr lang="th-TH" sz="1400" dirty="0">
              <a:solidFill>
                <a:schemeClr val="tx1"/>
              </a:solidFill>
              <a:latin typeface="Arial" pitchFamily="34" charset="0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2071670" y="5572140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214810" y="5643578"/>
            <a:ext cx="0" cy="338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1571604" y="5265754"/>
            <a:ext cx="134779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Pelayanan Dasar</a:t>
            </a:r>
            <a:endParaRPr lang="th-TH" sz="11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286116" y="5929330"/>
            <a:ext cx="2505081" cy="668022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Tenaga Kerja, Pangan, Lingkungan Hidup dll.</a:t>
            </a:r>
            <a:endParaRPr lang="th-TH" sz="14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3571868" y="5265754"/>
            <a:ext cx="1428760" cy="520700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 Pelayanan Dasar</a:t>
            </a:r>
            <a:endParaRPr lang="th-TH" sz="11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5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2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Rectangle 6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836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ERUBAHAN URUSAN PEMERINTAHAN UMUM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1406" y="1214422"/>
            <a:ext cx="2286016" cy="571504"/>
            <a:chOff x="571472" y="1285860"/>
            <a:chExt cx="2286016" cy="571504"/>
          </a:xfrm>
        </p:grpSpPr>
        <p:sp>
          <p:nvSpPr>
            <p:cNvPr id="12" name="Rectangle 11"/>
            <p:cNvSpPr/>
            <p:nvPr/>
          </p:nvSpPr>
          <p:spPr>
            <a:xfrm>
              <a:off x="571472" y="1571612"/>
              <a:ext cx="2286016" cy="28575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URUSAN PEMERINTAHAN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71472" y="1285860"/>
              <a:ext cx="2286016" cy="28575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UU 23 TAHUN 2014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429388" y="1214422"/>
            <a:ext cx="2643206" cy="571504"/>
            <a:chOff x="214282" y="1285860"/>
            <a:chExt cx="2643206" cy="571504"/>
          </a:xfrm>
        </p:grpSpPr>
        <p:sp>
          <p:nvSpPr>
            <p:cNvPr id="15" name="Rectangle 14"/>
            <p:cNvSpPr/>
            <p:nvPr/>
          </p:nvSpPr>
          <p:spPr>
            <a:xfrm>
              <a:off x="214282" y="1571612"/>
              <a:ext cx="2643206" cy="28575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URUSAN PEMERINTAHAN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14282" y="1285860"/>
              <a:ext cx="2643206" cy="28575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UU 32 2004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1406" y="1857364"/>
            <a:ext cx="2000264" cy="1000132"/>
            <a:chOff x="214282" y="1928802"/>
            <a:chExt cx="2000264" cy="1000132"/>
          </a:xfrm>
        </p:grpSpPr>
        <p:sp>
          <p:nvSpPr>
            <p:cNvPr id="18" name="Rectangle 17"/>
            <p:cNvSpPr/>
            <p:nvPr/>
          </p:nvSpPr>
          <p:spPr>
            <a:xfrm>
              <a:off x="214282" y="1928802"/>
              <a:ext cx="1357322" cy="285752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ABSOLUT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57158" y="2214554"/>
              <a:ext cx="1357322" cy="285752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KONKUREN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57224" y="2500306"/>
              <a:ext cx="1357322" cy="428628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PEMERINTAHAN UMUM</a:t>
              </a:r>
            </a:p>
          </p:txBody>
        </p:sp>
      </p:grpSp>
      <p:sp>
        <p:nvSpPr>
          <p:cNvPr id="21" name="Left-Right Arrow 20"/>
          <p:cNvSpPr/>
          <p:nvPr/>
        </p:nvSpPr>
        <p:spPr>
          <a:xfrm>
            <a:off x="2500298" y="1000108"/>
            <a:ext cx="3786214" cy="928694"/>
          </a:xfrm>
          <a:prstGeom prst="left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/>
              <a:t>PERUBAHAN PARADIGMA </a:t>
            </a:r>
          </a:p>
          <a:p>
            <a:pPr algn="ctr"/>
            <a:r>
              <a:rPr lang="en-US" sz="1200" b="1" dirty="0"/>
              <a:t>URUSAN PEMERINTAHAN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929586" y="1857364"/>
            <a:ext cx="1143008" cy="642942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KEWENANGAN PEMERINTAH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29388" y="1857364"/>
            <a:ext cx="1285852" cy="64294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DIBAGI BERSAMA ANTAR SUSUNAN  PEMERINTAHAN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857488" y="1928802"/>
            <a:ext cx="3214710" cy="192882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</a:rPr>
              <a:t>Pembinaan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Wawasan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Kebangsaan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 4 </a:t>
            </a:r>
            <a:r>
              <a:rPr lang="en-US" sz="1100" dirty="0" err="1">
                <a:solidFill>
                  <a:schemeClr val="bg1"/>
                </a:solidFill>
              </a:rPr>
              <a:t>konsensus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dasar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kehidupan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berbangsa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bernegara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</a:rPr>
              <a:t>Pembinaan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persatuan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kesatuan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bangsa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</a:rPr>
              <a:t>Ketahanan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Ekonomi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Sosial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Budaya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Kemasyarakatan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serta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Pembinaan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Kerukunan</a:t>
            </a:r>
            <a:r>
              <a:rPr lang="en-US" sz="1100" dirty="0">
                <a:solidFill>
                  <a:schemeClr val="bg1"/>
                </a:solidFill>
              </a:rPr>
              <a:t>  </a:t>
            </a:r>
            <a:r>
              <a:rPr lang="en-US" sz="1100" dirty="0" err="1">
                <a:solidFill>
                  <a:schemeClr val="bg1"/>
                </a:solidFill>
              </a:rPr>
              <a:t>Nasional</a:t>
            </a:r>
            <a:r>
              <a:rPr lang="en-US" sz="1100" dirty="0">
                <a:solidFill>
                  <a:schemeClr val="bg1"/>
                </a:solidFill>
              </a:rPr>
              <a:t> (SARA)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</a:rPr>
              <a:t>Penanganan</a:t>
            </a:r>
            <a:r>
              <a:rPr lang="en-US" sz="1100" dirty="0">
                <a:solidFill>
                  <a:schemeClr val="bg1"/>
                </a:solidFill>
              </a:rPr>
              <a:t>   </a:t>
            </a:r>
            <a:r>
              <a:rPr lang="en-US" sz="1100" dirty="0" err="1">
                <a:solidFill>
                  <a:schemeClr val="bg1"/>
                </a:solidFill>
              </a:rPr>
              <a:t>konflik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100" dirty="0" err="1">
                <a:solidFill>
                  <a:schemeClr val="bg1"/>
                </a:solidFill>
              </a:rPr>
              <a:t>Politik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dalam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negeri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/>
            <a:endParaRPr lang="en-US" sz="10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2143108" y="2500306"/>
            <a:ext cx="571504" cy="285752"/>
          </a:xfrm>
          <a:prstGeom prst="rightArrow">
            <a:avLst>
              <a:gd name="adj1" fmla="val 43333"/>
              <a:gd name="adj2" fmla="val 5000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0800000">
            <a:off x="6000760" y="2571744"/>
            <a:ext cx="357190" cy="285752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5400000">
            <a:off x="6750859" y="2821777"/>
            <a:ext cx="214314" cy="285752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001024" y="3571876"/>
            <a:ext cx="857256" cy="2143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Pusat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43768" y="3643314"/>
            <a:ext cx="857256" cy="2143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Provinsi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143636" y="3714752"/>
            <a:ext cx="1000132" cy="21431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Kab</a:t>
            </a:r>
            <a:r>
              <a:rPr lang="en-US" sz="1200" dirty="0">
                <a:solidFill>
                  <a:schemeClr val="bg1"/>
                </a:solidFill>
              </a:rPr>
              <a:t>/Kota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15074" y="3143248"/>
            <a:ext cx="2643206" cy="4286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Bidang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Kesatuan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Bangsa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Politik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Dalam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Negeri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929454" y="4929198"/>
            <a:ext cx="1571636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Anggaran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286512" y="5286388"/>
            <a:ext cx="1000132" cy="35719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APBD </a:t>
            </a:r>
            <a:r>
              <a:rPr lang="en-US" sz="1000" dirty="0" err="1">
                <a:solidFill>
                  <a:schemeClr val="bg1"/>
                </a:solidFill>
              </a:rPr>
              <a:t>Kab</a:t>
            </a:r>
            <a:r>
              <a:rPr lang="en-US" sz="1000" dirty="0">
                <a:solidFill>
                  <a:schemeClr val="bg1"/>
                </a:solidFill>
              </a:rPr>
              <a:t>/Kota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5892809" y="4607727"/>
            <a:ext cx="1357322" cy="1588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8286776" y="5286388"/>
            <a:ext cx="714380" cy="35719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APBN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rot="5400000" flipH="1" flipV="1">
            <a:off x="7893073" y="4536289"/>
            <a:ext cx="1500198" cy="1588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6429388" y="2571744"/>
            <a:ext cx="928694" cy="28575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WAJIB</a:t>
            </a:r>
          </a:p>
        </p:txBody>
      </p:sp>
      <p:sp>
        <p:nvSpPr>
          <p:cNvPr id="38" name="Oval 37"/>
          <p:cNvSpPr/>
          <p:nvPr/>
        </p:nvSpPr>
        <p:spPr>
          <a:xfrm>
            <a:off x="6429388" y="2500306"/>
            <a:ext cx="857256" cy="4286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429520" y="2571744"/>
            <a:ext cx="928694" cy="28575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PILIHAN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0034" y="2928934"/>
            <a:ext cx="1928826" cy="28575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Kewenangan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Presiden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57158" y="3571876"/>
            <a:ext cx="1071570" cy="35719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Gubernur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72330" y="4429132"/>
            <a:ext cx="1000132" cy="4286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Kesbangpol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Provinsi</a:t>
            </a: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rot="16200000" flipV="1">
            <a:off x="6965173" y="4607726"/>
            <a:ext cx="1500198" cy="1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6643702" y="4000504"/>
            <a:ext cx="2000264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Kelembagaan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072462" y="4357694"/>
            <a:ext cx="1071538" cy="50006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Dirjen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Kesbangpol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Kemendagri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286644" y="5286388"/>
            <a:ext cx="1000132" cy="35719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APBD </a:t>
            </a: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Provinsi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57158" y="4286256"/>
            <a:ext cx="2143140" cy="28575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Dibantu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Instansi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Vertikal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785918" y="4000504"/>
            <a:ext cx="785818" cy="21431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Camat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571604" y="3571876"/>
            <a:ext cx="1000132" cy="35719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Bupati</a:t>
            </a:r>
            <a:r>
              <a:rPr lang="en-US" sz="1200" dirty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200" dirty="0" err="1">
                <a:solidFill>
                  <a:schemeClr val="bg1"/>
                </a:solidFill>
              </a:rPr>
              <a:t>Walikota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2571736" y="3714752"/>
            <a:ext cx="21431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2608646" y="3892950"/>
            <a:ext cx="35639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0800000">
            <a:off x="2571737" y="4071942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642910" y="5143512"/>
            <a:ext cx="1571636" cy="42862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>
                <a:solidFill>
                  <a:schemeClr val="bg1"/>
                </a:solidFill>
              </a:rPr>
              <a:t>Anggaran</a:t>
            </a:r>
            <a:endParaRPr lang="en-US" sz="1050" dirty="0">
              <a:solidFill>
                <a:schemeClr val="bg1"/>
              </a:solidFill>
            </a:endParaRPr>
          </a:p>
          <a:p>
            <a:pPr algn="ctr"/>
            <a:r>
              <a:rPr lang="en-US" sz="1050" dirty="0">
                <a:solidFill>
                  <a:schemeClr val="bg1"/>
                </a:solidFill>
              </a:rPr>
              <a:t>APBN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57158" y="4643446"/>
            <a:ext cx="2143140" cy="42862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Kelembagaan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Instansi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Vertikal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57158" y="5572140"/>
            <a:ext cx="2143140" cy="42862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>
                <a:solidFill>
                  <a:schemeClr val="tx1"/>
                </a:solidFill>
              </a:rPr>
              <a:t>Untuk</a:t>
            </a:r>
            <a:r>
              <a:rPr lang="en-US" sz="1050" dirty="0">
                <a:solidFill>
                  <a:schemeClr val="tx1"/>
                </a:solidFill>
              </a:rPr>
              <a:t> </a:t>
            </a:r>
            <a:r>
              <a:rPr lang="en-US" sz="1050" dirty="0" err="1">
                <a:solidFill>
                  <a:schemeClr val="tx1"/>
                </a:solidFill>
              </a:rPr>
              <a:t>Menunjang</a:t>
            </a:r>
            <a:r>
              <a:rPr lang="en-US" sz="1050" dirty="0">
                <a:solidFill>
                  <a:schemeClr val="tx1"/>
                </a:solidFill>
              </a:rPr>
              <a:t> </a:t>
            </a:r>
            <a:r>
              <a:rPr lang="en-US" sz="1050" dirty="0" err="1">
                <a:solidFill>
                  <a:schemeClr val="tx1"/>
                </a:solidFill>
              </a:rPr>
              <a:t>Kelancaran</a:t>
            </a:r>
            <a:r>
              <a:rPr lang="en-US" sz="1050" dirty="0">
                <a:solidFill>
                  <a:schemeClr val="tx1"/>
                </a:solidFill>
              </a:rPr>
              <a:t> </a:t>
            </a:r>
            <a:r>
              <a:rPr lang="en-US" sz="1050" dirty="0" err="1">
                <a:solidFill>
                  <a:schemeClr val="tx1"/>
                </a:solidFill>
              </a:rPr>
              <a:t>Pelaksanaan</a:t>
            </a:r>
            <a:r>
              <a:rPr lang="en-US" sz="1050" dirty="0">
                <a:solidFill>
                  <a:schemeClr val="tx1"/>
                </a:solidFill>
              </a:rPr>
              <a:t> PUM </a:t>
            </a:r>
            <a:r>
              <a:rPr lang="en-US" sz="1050" dirty="0" err="1">
                <a:solidFill>
                  <a:schemeClr val="tx1"/>
                </a:solidFill>
              </a:rPr>
              <a:t>dibentuk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6000768"/>
            <a:ext cx="1071538" cy="428628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Forkopimda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Provinsi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071538" y="6000768"/>
            <a:ext cx="1071538" cy="428628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Forkopimda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Kab</a:t>
            </a:r>
            <a:r>
              <a:rPr lang="en-US" sz="1000" dirty="0">
                <a:solidFill>
                  <a:schemeClr val="bg1"/>
                </a:solidFill>
              </a:rPr>
              <a:t>/Kota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143108" y="6000768"/>
            <a:ext cx="1143008" cy="428628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Forkopim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Di </a:t>
            </a:r>
            <a:r>
              <a:rPr lang="en-US" sz="1000" dirty="0" err="1">
                <a:solidFill>
                  <a:schemeClr val="bg1"/>
                </a:solidFill>
              </a:rPr>
              <a:t>Kecamatan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072198" y="4429132"/>
            <a:ext cx="1000132" cy="42862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Kesbangpol</a:t>
            </a:r>
            <a:endParaRPr lang="en-US" sz="1000" dirty="0">
              <a:solidFill>
                <a:schemeClr val="bg1"/>
              </a:solidFill>
            </a:endParaRPr>
          </a:p>
          <a:p>
            <a:pPr algn="ctr"/>
            <a:r>
              <a:rPr lang="en-US" sz="1000" dirty="0" err="1">
                <a:solidFill>
                  <a:schemeClr val="bg1"/>
                </a:solidFill>
              </a:rPr>
              <a:t>Kab</a:t>
            </a:r>
            <a:r>
              <a:rPr lang="en-US" sz="1000" dirty="0">
                <a:solidFill>
                  <a:schemeClr val="bg1"/>
                </a:solidFill>
              </a:rPr>
              <a:t>/Kota</a:t>
            </a:r>
          </a:p>
        </p:txBody>
      </p:sp>
      <p:sp>
        <p:nvSpPr>
          <p:cNvPr id="60" name="Rectangle 59"/>
          <p:cNvSpPr/>
          <p:nvPr/>
        </p:nvSpPr>
        <p:spPr>
          <a:xfrm>
            <a:off x="6143636" y="4286256"/>
            <a:ext cx="3000364" cy="142876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3428992" y="5786454"/>
            <a:ext cx="2857520" cy="928694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dirty="0">
                <a:latin typeface="Calibri" pitchFamily="34" charset="0"/>
                <a:cs typeface="Arial" pitchFamily="34" charset="0"/>
              </a:rPr>
              <a:t>PERLU ADANYA </a:t>
            </a:r>
            <a:r>
              <a:rPr kumimoji="0" lang="en-US" sz="1100" b="0" i="0" u="none" strike="noStrike" cap="none" normalizeH="0" baseline="0" dirty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ATURAN YANG TEGAS DAN JELAS,  MEKANISME PELAKSANAAN DAN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UNIT </a:t>
            </a:r>
            <a:r>
              <a:rPr kumimoji="0" lang="en-US" sz="1100" b="0" i="0" u="none" strike="noStrike" cap="none" normalizeH="0" dirty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PEMERINTAHAN YANG</a:t>
            </a:r>
            <a:r>
              <a:rPr kumimoji="0" lang="en-US" sz="1100" b="0" i="0" u="none" strike="noStrike" cap="none" normalizeH="0" baseline="0" dirty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BERTANGGUNGJAWAB  ATAS PELAKSANAANNYA</a:t>
            </a:r>
            <a:r>
              <a:rPr kumimoji="0" lang="en-US" sz="1100" b="0" i="0" u="none" strike="noStrike" cap="none" normalizeH="0" dirty="0">
                <a:ln>
                  <a:noFill/>
                </a:ln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en-US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857488" y="3857628"/>
            <a:ext cx="3214710" cy="85725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eriod"/>
            </a:pP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/>
            <a:r>
              <a:rPr lang="en-US" sz="1100" dirty="0">
                <a:solidFill>
                  <a:schemeClr val="bg1"/>
                </a:solidFill>
              </a:rPr>
              <a:t>6.      </a:t>
            </a:r>
            <a:r>
              <a:rPr lang="en-US" sz="1100" dirty="0" err="1">
                <a:solidFill>
                  <a:schemeClr val="bg1"/>
                </a:solidFill>
              </a:rPr>
              <a:t>Koordinasi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antar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instansi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pemerintahan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tabLst>
                <a:tab pos="361950" algn="l"/>
              </a:tabLst>
            </a:pPr>
            <a:r>
              <a:rPr lang="en-US" sz="1100" dirty="0">
                <a:solidFill>
                  <a:schemeClr val="bg1"/>
                </a:solidFill>
              </a:rPr>
              <a:t>7.	</a:t>
            </a:r>
            <a:r>
              <a:rPr lang="en-US" sz="1100" dirty="0" err="1">
                <a:solidFill>
                  <a:schemeClr val="bg1"/>
                </a:solidFill>
              </a:rPr>
              <a:t>Pelaksanaan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urusan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yg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bukan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kewenangan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daerah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tdk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dilaksanakan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instansi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vertikal</a:t>
            </a:r>
            <a:endParaRPr lang="en-US" sz="11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endParaRPr lang="en-US" sz="1000" dirty="0">
              <a:solidFill>
                <a:schemeClr val="bg1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63" name="Striped Right Arrow 62"/>
          <p:cNvSpPr/>
          <p:nvPr/>
        </p:nvSpPr>
        <p:spPr>
          <a:xfrm rot="10800000">
            <a:off x="2571736" y="4572006"/>
            <a:ext cx="3429024" cy="1285885"/>
          </a:xfrm>
          <a:prstGeom prst="strip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3143240" y="5072074"/>
            <a:ext cx="1857388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Alih</a:t>
            </a:r>
            <a:r>
              <a:rPr lang="en-US" sz="2400" b="1" dirty="0"/>
              <a:t> </a:t>
            </a:r>
            <a:r>
              <a:rPr lang="en-US" sz="2400" b="1" dirty="0" err="1"/>
              <a:t>Fungsi</a:t>
            </a:r>
            <a:endParaRPr lang="en-US" sz="2400" b="1" dirty="0"/>
          </a:p>
        </p:txBody>
      </p:sp>
      <p:sp>
        <p:nvSpPr>
          <p:cNvPr id="65" name="Rectangle 64"/>
          <p:cNvSpPr/>
          <p:nvPr/>
        </p:nvSpPr>
        <p:spPr>
          <a:xfrm>
            <a:off x="500034" y="3214686"/>
            <a:ext cx="1928826" cy="28575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Dibantu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Oleh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Menteri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6" name="Curved Right Arrow 65"/>
          <p:cNvSpPr/>
          <p:nvPr/>
        </p:nvSpPr>
        <p:spPr>
          <a:xfrm>
            <a:off x="0" y="3000372"/>
            <a:ext cx="500034" cy="714380"/>
          </a:xfrm>
          <a:prstGeom prst="curved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Curved Left Arrow 66"/>
          <p:cNvSpPr/>
          <p:nvPr/>
        </p:nvSpPr>
        <p:spPr>
          <a:xfrm>
            <a:off x="2428860" y="3000372"/>
            <a:ext cx="357190" cy="714380"/>
          </a:xfrm>
          <a:prstGeom prst="curvedLeft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9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7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916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/>
          <p:cNvCxnSpPr/>
          <p:nvPr/>
        </p:nvCxnSpPr>
        <p:spPr>
          <a:xfrm rot="5400000">
            <a:off x="7572396" y="5595510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URUSAN PEMERINTAHAN UMUM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352412" y="1850654"/>
            <a:ext cx="8391306" cy="2785987"/>
          </a:xfrm>
          <a:prstGeom prst="roundRect">
            <a:avLst>
              <a:gd name="adj" fmla="val 6133"/>
            </a:avLst>
          </a:prstGeom>
          <a:solidFill>
            <a:schemeClr val="tx1"/>
          </a:solidFill>
          <a:ln>
            <a:noFill/>
          </a:ln>
          <a:effectLst>
            <a:outerShdw blurRad="38100" dist="26940" dir="5400000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Pembinaan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wawasan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kebangsaan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ketahanan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nasional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dlm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rangka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memantapkan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pengamalan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Pancasila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UUD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tahun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1945,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pelestarian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Bhinneka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Tunggal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Ika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serta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pemertahanan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pemeliharaan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keutuhan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Negara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Kesatuan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Republik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Indonesia; </a:t>
            </a: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Pembinaan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persatuan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kesatuan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bangsa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sv-SE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Pembinaan kerukunan antarsuku dan intrasuku, umat beragama , ras,dan golongan lainnya guna mewujudkan stabilitas keamanan lokal, regional dan nasional; </a:t>
            </a: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sv-SE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Penanganan konflik sosial sesuai ketentuan peraturan perundang-undangan;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koordinasi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tugas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antar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instansi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pemerintahan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wilayah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Provinsi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Kabupaten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/Kota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menyelesaikan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permasalahan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yg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timbul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dgn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memperhatikan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prinsip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demokrasi,hak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asasi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manusia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pemerataan,keadilan,keistimewaan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kekhususan,potensi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serta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keanekaragaman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daerah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sesuai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ketentuan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peraturan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perundang-undangan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pengembangan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kehidupan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demokrasi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berdasarkan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Pancasila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76213" indent="-176213" algn="just" eaLnBrk="0" hangingPunct="0">
              <a:buFont typeface="Calibri" charset="0"/>
              <a:buAutoNum type="alphaLcPeriod"/>
              <a:defRPr/>
            </a:pP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pelaksanaan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semua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Urusan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Pemerintahan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merupakan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kewenangan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Daerah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Instansi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Vertikal</a:t>
            </a:r>
            <a:r>
              <a:rPr 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th-TH" sz="1200" dirty="0">
              <a:solidFill>
                <a:schemeClr val="bg1"/>
              </a:solidFill>
              <a:latin typeface="Arial" pitchFamily="34" charset="0"/>
              <a:cs typeface="FreesiaUPC" charset="0"/>
            </a:endParaRPr>
          </a:p>
        </p:txBody>
      </p:sp>
      <p:sp>
        <p:nvSpPr>
          <p:cNvPr id="31749" name="TextBox 59"/>
          <p:cNvSpPr txBox="1">
            <a:spLocks noChangeArrowheads="1"/>
          </p:cNvSpPr>
          <p:nvPr/>
        </p:nvSpPr>
        <p:spPr bwMode="auto">
          <a:xfrm>
            <a:off x="4924452" y="4511242"/>
            <a:ext cx="35052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dilaksanakan  :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6629400" y="4798582"/>
            <a:ext cx="2286000" cy="3683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blurRad="38100" dist="26940" dir="5400000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Bookman Old Style" pitchFamily="18" charset="0"/>
                <a:ea typeface="+mn-ea"/>
              </a:rPr>
              <a:t>BUPATI/WALIKOTA</a:t>
            </a:r>
          </a:p>
        </p:txBody>
      </p:sp>
      <p:sp>
        <p:nvSpPr>
          <p:cNvPr id="31752" name="TextBox 19"/>
          <p:cNvSpPr txBox="1">
            <a:spLocks noChangeArrowheads="1"/>
          </p:cNvSpPr>
          <p:nvPr/>
        </p:nvSpPr>
        <p:spPr bwMode="auto">
          <a:xfrm>
            <a:off x="4431974" y="5381196"/>
            <a:ext cx="2444282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latin typeface="Arial" pitchFamily="34" charset="0"/>
                <a:cs typeface="Arial" pitchFamily="34" charset="0"/>
              </a:rPr>
              <a:t>Dibantu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latin typeface="Arial" pitchFamily="34" charset="0"/>
                <a:cs typeface="Arial" pitchFamily="34" charset="0"/>
              </a:rPr>
              <a:t>Oleh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200" b="1" dirty="0" err="1">
                <a:latin typeface="Arial" pitchFamily="34" charset="0"/>
                <a:cs typeface="Arial" pitchFamily="34" charset="0"/>
              </a:rPr>
              <a:t>Instansi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latin typeface="Arial" pitchFamily="34" charset="0"/>
                <a:cs typeface="Arial" pitchFamily="34" charset="0"/>
              </a:rPr>
              <a:t>Vertikal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latin typeface="Arial" pitchFamily="34" charset="0"/>
                <a:cs typeface="Arial" pitchFamily="34" charset="0"/>
              </a:rPr>
              <a:t>Kemendagri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357158" y="1326780"/>
            <a:ext cx="8386560" cy="523875"/>
          </a:xfrm>
          <a:prstGeom prst="roundRect">
            <a:avLst>
              <a:gd name="adj" fmla="val 16667"/>
            </a:avLst>
          </a:prstGeom>
          <a:solidFill>
            <a:schemeClr val="tx1">
              <a:lumMod val="65000"/>
            </a:schemeClr>
          </a:solidFill>
          <a:ln>
            <a:noFill/>
          </a:ln>
          <a:effectLst>
            <a:outerShdw blurRad="38100" dist="26940" dir="5400000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Kewenangan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Presiden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Sebagai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Kepala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Pemerintahan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4029084" y="4798582"/>
            <a:ext cx="1828800" cy="3683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blurRad="38100" dist="26940" dir="5400000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GUBERNUR</a:t>
            </a:r>
            <a:endParaRPr lang="th-TH" sz="1200" b="1" dirty="0">
              <a:latin typeface="Arial" pitchFamily="34" charset="0"/>
            </a:endParaRPr>
          </a:p>
        </p:txBody>
      </p:sp>
      <p:cxnSp>
        <p:nvCxnSpPr>
          <p:cNvPr id="25" name="Straight Arrow Connector 24"/>
          <p:cNvCxnSpPr>
            <a:stCxn id="31752" idx="0"/>
            <a:endCxn id="18" idx="2"/>
          </p:cNvCxnSpPr>
          <p:nvPr/>
        </p:nvCxnSpPr>
        <p:spPr>
          <a:xfrm flipH="1" flipV="1">
            <a:off x="4943484" y="5166882"/>
            <a:ext cx="710631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31752" idx="0"/>
            <a:endCxn id="6" idx="2"/>
          </p:cNvCxnSpPr>
          <p:nvPr/>
        </p:nvCxnSpPr>
        <p:spPr>
          <a:xfrm flipV="1">
            <a:off x="5654115" y="5166882"/>
            <a:ext cx="2118285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>
            <a:spLocks noChangeArrowheads="1"/>
          </p:cNvSpPr>
          <p:nvPr/>
        </p:nvSpPr>
        <p:spPr bwMode="auto">
          <a:xfrm>
            <a:off x="7143768" y="6089228"/>
            <a:ext cx="1828800" cy="2921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blurRad="38100" dist="26940" dir="5400000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Arial" pitchFamily="34" charset="0"/>
                <a:cs typeface="Arial" pitchFamily="34" charset="0"/>
              </a:rPr>
              <a:t>CAMAT</a:t>
            </a:r>
            <a:endParaRPr lang="th-TH" sz="1200" b="1" dirty="0">
              <a:latin typeface="Arial" pitchFamily="34" charset="0"/>
            </a:endParaRPr>
          </a:p>
        </p:txBody>
      </p:sp>
      <p:sp>
        <p:nvSpPr>
          <p:cNvPr id="44" name="TextBox 29"/>
          <p:cNvSpPr txBox="1">
            <a:spLocks noChangeArrowheads="1"/>
          </p:cNvSpPr>
          <p:nvPr/>
        </p:nvSpPr>
        <p:spPr bwMode="auto">
          <a:xfrm>
            <a:off x="7072330" y="5301208"/>
            <a:ext cx="1928826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Tingkat 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kecamatan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dilimpahkan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57158" y="5452634"/>
            <a:ext cx="3500462" cy="69372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id-ID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DIRJEN</a:t>
            </a:r>
          </a:p>
          <a:p>
            <a:pPr algn="ctr"/>
            <a:r>
              <a:rPr lang="id-ID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(Yang menyelenggarakan Urusan Pemerintahan Umum)</a:t>
            </a:r>
          </a:p>
          <a:p>
            <a:pPr algn="ctr"/>
            <a:endParaRPr 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1643836" y="5023212"/>
            <a:ext cx="10001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59"/>
          <p:cNvSpPr txBox="1">
            <a:spLocks noChangeArrowheads="1"/>
          </p:cNvSpPr>
          <p:nvPr/>
        </p:nvSpPr>
        <p:spPr bwMode="auto">
          <a:xfrm>
            <a:off x="357158" y="4523940"/>
            <a:ext cx="35052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Secara Nasional </a:t>
            </a:r>
            <a:r>
              <a:rPr lang="en-US" sz="12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id-ID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Koordinasikan :</a:t>
            </a:r>
            <a:endParaRPr 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57158" y="4881130"/>
            <a:ext cx="3500462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MENTERI DALAM NEGERI</a:t>
            </a:r>
            <a:endParaRPr 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4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0508784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" y="2659559"/>
            <a:ext cx="8991600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PRIORITAS 201</a:t>
            </a:r>
            <a:r>
              <a:rPr lang="id-ID" sz="4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Arial" pitchFamily="34" charset="0"/>
              </a:rPr>
              <a:t>7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6" descr="logo%20Depda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garuda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046850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SKALA PRIORITAS TAHUN 2017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308412" y="4941125"/>
            <a:ext cx="4800599" cy="1382712"/>
          </a:xfrm>
          <a:prstGeom prst="rect">
            <a:avLst/>
          </a:prstGeom>
          <a:noFill/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en-US" sz="1600" b="1" dirty="0">
              <a:solidFill>
                <a:srgbClr val="FFFF0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6208996"/>
              </p:ext>
            </p:extLst>
          </p:nvPr>
        </p:nvGraphicFramePr>
        <p:xfrm>
          <a:off x="179512" y="1484784"/>
          <a:ext cx="8784976" cy="492395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12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42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02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275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418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SKALA PRIORITAS </a:t>
                      </a:r>
                      <a:r>
                        <a:rPr lang="id-ID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AMANAT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RENCANA</a:t>
                      </a:r>
                      <a:r>
                        <a:rPr lang="en-US" sz="16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TINDAK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5" marB="457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4253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Revisi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UU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pertimbangan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isu-isu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berkembang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saat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terkait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dengan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substansi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antara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lain :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Optimalisasi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mendorong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sistem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presidensial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yang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lebih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mendorong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partisipasi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perempuan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(UU 2/2011)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Optimalisasi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penyelenggara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(UU 15/2011)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Menuju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Legislatif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Presien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Wakil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serentak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(UU 42/2008)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Sinkronisasi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Pilkada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Perubahan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mekanisme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menjadi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melalui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e-voting.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+mj-lt"/>
                        <a:buAutoNum type="alphaLcPeriod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Perubahan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sistem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Paket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UU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2/2011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Partai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15/2011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Penyelenggara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42/2008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Wakil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Presiden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8/2012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Pemilu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Anggota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DPR, DPD, DPRD;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173038" lvl="0" indent="-173038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UU 17/2014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MPR, DPR, DPD,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DPRD.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Optimalisasi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target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waktu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penyelesaian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output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capaian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penyelesaian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Undang-undang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171" name="Rectangle 1"/>
          <p:cNvSpPr>
            <a:spLocks noChangeArrowheads="1"/>
          </p:cNvSpPr>
          <p:nvPr/>
        </p:nvSpPr>
        <p:spPr bwMode="auto">
          <a:xfrm>
            <a:off x="3833813" y="925513"/>
            <a:ext cx="174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Lanjutan……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652849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SKALA PRIORITAS TAHUN 2017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877396"/>
              </p:ext>
            </p:extLst>
          </p:nvPr>
        </p:nvGraphicFramePr>
        <p:xfrm>
          <a:off x="179512" y="1484784"/>
          <a:ext cx="8784976" cy="429736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12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3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611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275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900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SKALA PRIORITAS </a:t>
                      </a:r>
                      <a:r>
                        <a:rPr lang="id-ID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AMANAT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RENCANA</a:t>
                      </a:r>
                      <a:r>
                        <a:rPr lang="en-US" sz="16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TINDAK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7" marB="45727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264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50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forum-forum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kesatuan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bangsa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yaitu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PPWK, FPK, FKUB, FKDM,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Kominda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71/2012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Pedoman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Pendidikan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Wawasan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Kebangsaan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34/2006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Pedoman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Pelaksanaan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Pembauran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Kebangsaan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PBM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Menteri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Agama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9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8/2006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mengenai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pemberdayaan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FKUB.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12/2006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Forum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Kewaspadaan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Dini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16/2011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Kominda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Fasilitasi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Kemendagri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dalam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Pedoman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Penyusunan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APBD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Tahun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201</a:t>
                      </a:r>
                      <a:r>
                        <a:rPr lang="id-ID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untuk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dasar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percepatan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implementasi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penguatan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forum-forum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bidang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kesatuan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bangsa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politik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195" name="Rectangle 1"/>
          <p:cNvSpPr>
            <a:spLocks noChangeArrowheads="1"/>
          </p:cNvSpPr>
          <p:nvPr/>
        </p:nvSpPr>
        <p:spPr bwMode="auto">
          <a:xfrm>
            <a:off x="3833813" y="849313"/>
            <a:ext cx="174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Lanjutan……</a:t>
            </a: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2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726909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762000" y="260648"/>
            <a:ext cx="7620000" cy="609600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id-ID" b="1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SKALA PRIORITAS TAHUN 2017</a:t>
            </a:r>
            <a:endParaRPr lang="en-US" b="1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3871614"/>
              </p:ext>
            </p:extLst>
          </p:nvPr>
        </p:nvGraphicFramePr>
        <p:xfrm>
          <a:off x="179512" y="1412776"/>
          <a:ext cx="8784976" cy="485750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512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66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183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275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52"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SKALA PRIORITAS </a:t>
                      </a:r>
                      <a:r>
                        <a:rPr lang="id-ID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AMANAT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1" marB="4572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RENCANA</a:t>
                      </a:r>
                      <a:r>
                        <a:rPr lang="en-US" sz="1600" kern="1200" baseline="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TINDAK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21" marB="45721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8665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50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Pemantapan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dukungan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Pemerintah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Daerah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terhadap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penanganan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gangguan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penyakit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masyarakat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khususnya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pemberantasan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penyalahgunaan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narkotika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4163" lvl="0" indent="-284163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Permendagri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21/2013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Fasilitasi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Narkoba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84163" lvl="0" indent="-284163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Inpres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12/2011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Tentang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Pelaksanaan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Kebijakan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Strategi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Nasional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Pemberantasan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Penyalahgunaan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Peredaran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Gelap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Narkoba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(P4GN)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Tahun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2011-2015.</a:t>
                      </a:r>
                    </a:p>
                    <a:p>
                      <a:pPr marL="284163" lvl="0" indent="-284163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Program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Nawacita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Nomor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4 (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Sinergitas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BNN,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Polri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TNI,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Kemendagri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Kemenkumhan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Kemenkes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BPOM,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Pemda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).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Mendorong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percepatan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penyusunan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Perda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program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pencegahan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Narkotika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pada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seluruh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provinsi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kabupaten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kota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219" name="Rectangle 1"/>
          <p:cNvSpPr>
            <a:spLocks noChangeArrowheads="1"/>
          </p:cNvSpPr>
          <p:nvPr/>
        </p:nvSpPr>
        <p:spPr bwMode="auto">
          <a:xfrm>
            <a:off x="3833813" y="849313"/>
            <a:ext cx="174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Lanjutan……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8686800" y="6408738"/>
            <a:ext cx="457200" cy="44926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D0C5795-3507-4B11-B641-CFECF3E86C8B}" type="slidenum">
              <a:rPr lang="en-US" sz="1600" b="1">
                <a:ln w="18415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en-US" sz="1600" b="1" dirty="0">
              <a:ln w="18415" cmpd="sng">
                <a:noFill/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" name="Picture 6" descr="logo%20Depdag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168" y="210344"/>
            <a:ext cx="74959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garuda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34144"/>
            <a:ext cx="857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66675" cmpd="dbl">
            <a:solidFill>
              <a:schemeClr val="tx1"/>
            </a:solidFill>
          </a:ln>
          <a:effectLst>
            <a:glow rad="88900">
              <a:schemeClr val="accent5">
                <a:satMod val="175000"/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749830556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940</TotalTime>
  <Words>2541</Words>
  <Application>Microsoft Office PowerPoint</Application>
  <PresentationFormat>On-screen Show (4:3)</PresentationFormat>
  <Paragraphs>370</Paragraphs>
  <Slides>21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Thatch</vt:lpstr>
      <vt:lpstr>CorelDRAW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Datin Bagren</dc:creator>
  <cp:lastModifiedBy>TOSHIBA</cp:lastModifiedBy>
  <cp:revision>61</cp:revision>
  <cp:lastPrinted>2017-02-21T03:30:20Z</cp:lastPrinted>
  <dcterms:created xsi:type="dcterms:W3CDTF">2016-03-17T03:23:15Z</dcterms:created>
  <dcterms:modified xsi:type="dcterms:W3CDTF">2017-02-22T04:56:18Z</dcterms:modified>
</cp:coreProperties>
</file>